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55"/>
  </p:notesMasterIdLst>
  <p:sldIdLst>
    <p:sldId id="256" r:id="rId2"/>
    <p:sldId id="257" r:id="rId3"/>
    <p:sldId id="258" r:id="rId4"/>
    <p:sldId id="259" r:id="rId5"/>
    <p:sldId id="260" r:id="rId6"/>
    <p:sldId id="261" r:id="rId7"/>
    <p:sldId id="262" r:id="rId8"/>
    <p:sldId id="263" r:id="rId9"/>
    <p:sldId id="264" r:id="rId10"/>
    <p:sldId id="265" r:id="rId11"/>
    <p:sldId id="266" r:id="rId12"/>
    <p:sldId id="296" r:id="rId13"/>
    <p:sldId id="308" r:id="rId14"/>
    <p:sldId id="294" r:id="rId15"/>
    <p:sldId id="295" r:id="rId16"/>
    <p:sldId id="298" r:id="rId17"/>
    <p:sldId id="299" r:id="rId18"/>
    <p:sldId id="300" r:id="rId19"/>
    <p:sldId id="301" r:id="rId20"/>
    <p:sldId id="267" r:id="rId21"/>
    <p:sldId id="268" r:id="rId22"/>
    <p:sldId id="269" r:id="rId23"/>
    <p:sldId id="270" r:id="rId24"/>
    <p:sldId id="271" r:id="rId25"/>
    <p:sldId id="272" r:id="rId26"/>
    <p:sldId id="273" r:id="rId27"/>
    <p:sldId id="274" r:id="rId28"/>
    <p:sldId id="275" r:id="rId29"/>
    <p:sldId id="276" r:id="rId30"/>
    <p:sldId id="277" r:id="rId31"/>
    <p:sldId id="278" r:id="rId32"/>
    <p:sldId id="279" r:id="rId33"/>
    <p:sldId id="280" r:id="rId34"/>
    <p:sldId id="281" r:id="rId35"/>
    <p:sldId id="282" r:id="rId36"/>
    <p:sldId id="283" r:id="rId37"/>
    <p:sldId id="284" r:id="rId38"/>
    <p:sldId id="285" r:id="rId39"/>
    <p:sldId id="286" r:id="rId40"/>
    <p:sldId id="287" r:id="rId41"/>
    <p:sldId id="288" r:id="rId42"/>
    <p:sldId id="289" r:id="rId43"/>
    <p:sldId id="290" r:id="rId44"/>
    <p:sldId id="291" r:id="rId45"/>
    <p:sldId id="305" r:id="rId46"/>
    <p:sldId id="306" r:id="rId47"/>
    <p:sldId id="307" r:id="rId48"/>
    <p:sldId id="297" r:id="rId49"/>
    <p:sldId id="292" r:id="rId50"/>
    <p:sldId id="293" r:id="rId51"/>
    <p:sldId id="302" r:id="rId52"/>
    <p:sldId id="303" r:id="rId53"/>
    <p:sldId id="304" r:id="rId54"/>
  </p:sldIdLst>
  <p:sldSz cx="12192000" cy="6858000"/>
  <p:notesSz cx="6858000" cy="9144000"/>
  <p:embeddedFontLst>
    <p:embeddedFont>
      <p:font typeface="Calibri" panose="020F0502020204030204" pitchFamily="34" charset="0"/>
      <p:regular r:id="rId56"/>
      <p:bold r:id="rId57"/>
      <p:italic r:id="rId58"/>
      <p:boldItalic r:id="rId59"/>
    </p:embeddedFont>
    <p:embeddedFont>
      <p:font typeface="Roboto" panose="02000000000000000000" pitchFamily="2" charset="0"/>
      <p:regular r:id="rId60"/>
      <p:bold r:id="rId61"/>
      <p:italic r:id="rId62"/>
      <p:boldItalic r:id="rId6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6" autoAdjust="0"/>
    <p:restoredTop sz="94660"/>
  </p:normalViewPr>
  <p:slideViewPr>
    <p:cSldViewPr snapToGrid="0">
      <p:cViewPr varScale="1">
        <p:scale>
          <a:sx n="59" d="100"/>
          <a:sy n="59" d="100"/>
        </p:scale>
        <p:origin x="720" y="2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63" Type="http://schemas.openxmlformats.org/officeDocument/2006/relationships/font" Target="fonts/font8.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font" Target="fonts/font3.fntdata"/><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font" Target="fonts/font6.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1.fntdata"/><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4.fntdata"/><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2.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5.fntdata"/><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5" name="Google Shape;155;p1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2" name="Google Shape;162;p1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g1018865c97b_0_1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2" name="Google Shape;402;g1018865c97b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1018865c97b_1_2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1018865c97b_1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1018865c97b_0_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g1018865c97b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Google Shape;413;g1018865c97b_0_2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4" name="Google Shape;414;g1018865c97b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g1018865c97b_0_3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2" name="Google Shape;422;g1018865c97b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g1018865c97b_0_3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0" name="Google Shape;430;g1018865c97b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Google Shape;436;gcf89034972_0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7" name="Google Shape;437;gcf8903497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8" name="Google Shape;168;p1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8" name="Google Shape;88;p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4" name="Google Shape;174;p1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4" name="Google Shape;184;p1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6" name="Google Shape;196;p1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5" name="Google Shape;205;p1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p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2" name="Google Shape;212;p1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1" name="Google Shape;221;p1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8" name="Google Shape;228;p1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p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6" name="Google Shape;236;p2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p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2" name="Google Shape;242;p2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p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9" name="Google Shape;249;p2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4" name="Google Shape;94;p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p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9" name="Google Shape;259;p2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p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5" name="Google Shape;265;p2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p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5" name="Google Shape;275;p2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p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1" name="Google Shape;281;p2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p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3" name="Google Shape;293;p2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p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0" name="Google Shape;300;p2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p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6" name="Google Shape;306;p2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p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3" name="Google Shape;313;p3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p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3" name="Google Shape;323;p3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p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5" name="Google Shape;335;p3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0" name="Google Shape;100;p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p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43" name="Google Shape;343;p3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p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1" name="Google Shape;351;p3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p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6" name="Google Shape;356;p3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p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6" name="Google Shape;366;p3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g1018865c97b_0_7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3" name="Google Shape;463;g1018865c97b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Google Shape;470;g1018865c97b_0_8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1" name="Google Shape;471;g1018865c97b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g1018865c97b_1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8" name="Google Shape;408;g1018865c97b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g1018865c97b_1_3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2" name="Google Shape;372;g1018865c97b_1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1018865c97b_1_4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1018865c97b_1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g1018865c97b_1_4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3" name="Google Shape;443;g1018865c97b_1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6" name="Google Shape;106;p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
        <p:cNvGrpSpPr/>
        <p:nvPr/>
      </p:nvGrpSpPr>
      <p:grpSpPr>
        <a:xfrm>
          <a:off x="0" y="0"/>
          <a:ext cx="0" cy="0"/>
          <a:chOff x="0" y="0"/>
          <a:chExt cx="0" cy="0"/>
        </a:xfrm>
      </p:grpSpPr>
      <p:sp>
        <p:nvSpPr>
          <p:cNvPr id="448" name="Google Shape;448;g1018865c97b_0_4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9" name="Google Shape;449;g1018865c97b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Google Shape;455;g1018865c97b_0_5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6" name="Google Shape;456;g1018865c97b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7" name="Google Shape;117;p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6" name="Google Shape;136;p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3" name="Google Shape;143;p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9" name="Google Shape;149;p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1"/>
        <p:cNvGrpSpPr/>
        <p:nvPr/>
      </p:nvGrpSpPr>
      <p:grpSpPr>
        <a:xfrm>
          <a:off x="0" y="0"/>
          <a:ext cx="0" cy="0"/>
          <a:chOff x="0" y="0"/>
          <a:chExt cx="0" cy="0"/>
        </a:xfrm>
      </p:grpSpPr>
      <p:sp>
        <p:nvSpPr>
          <p:cNvPr id="12" name="Google Shape;12;p2"/>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13;p2"/>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4" name="Google Shape;14;p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 name="Google Shape;15;p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 name="Google Shape;16;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1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1" name="Google Shape;71;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1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1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7" name="Google Shape;77;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7"/>
        <p:cNvGrpSpPr/>
        <p:nvPr/>
      </p:nvGrpSpPr>
      <p:grpSpPr>
        <a:xfrm>
          <a:off x="0" y="0"/>
          <a:ext cx="0" cy="0"/>
          <a:chOff x="0" y="0"/>
          <a:chExt cx="0" cy="0"/>
        </a:xfrm>
      </p:grpSpPr>
      <p:sp>
        <p:nvSpPr>
          <p:cNvPr id="18" name="Google Shape;18;p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 name="Google Shape;19;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2"/>
        <p:cNvGrpSpPr/>
        <p:nvPr/>
      </p:nvGrpSpPr>
      <p:grpSpPr>
        <a:xfrm>
          <a:off x="0" y="0"/>
          <a:ext cx="0" cy="0"/>
          <a:chOff x="0" y="0"/>
          <a:chExt cx="0" cy="0"/>
        </a:xfrm>
      </p:grpSpPr>
      <p:sp>
        <p:nvSpPr>
          <p:cNvPr id="23" name="Google Shape;23;p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4" name="Google Shape;24;p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5" name="Google Shape;25;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8"/>
        <p:cNvGrpSpPr/>
        <p:nvPr/>
      </p:nvGrpSpPr>
      <p:grpSpPr>
        <a:xfrm>
          <a:off x="0" y="0"/>
          <a:ext cx="0" cy="0"/>
          <a:chOff x="0" y="0"/>
          <a:chExt cx="0" cy="0"/>
        </a:xfrm>
      </p:grpSpPr>
      <p:sp>
        <p:nvSpPr>
          <p:cNvPr id="29" name="Google Shape;29;p5"/>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0" name="Google Shape;30;p5"/>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1" name="Google Shape;31;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4"/>
        <p:cNvGrpSpPr/>
        <p:nvPr/>
      </p:nvGrpSpPr>
      <p:grpSpPr>
        <a:xfrm>
          <a:off x="0" y="0"/>
          <a:ext cx="0" cy="0"/>
          <a:chOff x="0" y="0"/>
          <a:chExt cx="0" cy="0"/>
        </a:xfrm>
      </p:grpSpPr>
      <p:sp>
        <p:nvSpPr>
          <p:cNvPr id="35" name="Google Shape;35;p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6" name="Google Shape;36;p6"/>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 name="Google Shape;37;p6"/>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8" name="Google Shape;38;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1"/>
        <p:cNvGrpSpPr/>
        <p:nvPr/>
      </p:nvGrpSpPr>
      <p:grpSpPr>
        <a:xfrm>
          <a:off x="0" y="0"/>
          <a:ext cx="0" cy="0"/>
          <a:chOff x="0" y="0"/>
          <a:chExt cx="0" cy="0"/>
        </a:xfrm>
      </p:grpSpPr>
      <p:sp>
        <p:nvSpPr>
          <p:cNvPr id="42" name="Google Shape;42;p7"/>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3" name="Google Shape;43;p7"/>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4" name="Google Shape;44;p7"/>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5" name="Google Shape;45;p7"/>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6" name="Google Shape;46;p7"/>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7" name="Google Shape;47;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0"/>
        <p:cNvGrpSpPr/>
        <p:nvPr/>
      </p:nvGrpSpPr>
      <p:grpSpPr>
        <a:xfrm>
          <a:off x="0" y="0"/>
          <a:ext cx="0" cy="0"/>
          <a:chOff x="0" y="0"/>
          <a:chExt cx="0" cy="0"/>
        </a:xfrm>
      </p:grpSpPr>
      <p:sp>
        <p:nvSpPr>
          <p:cNvPr id="51" name="Google Shape;51;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57" name="Google Shape;57;p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58" name="Google Shape;58;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1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10"/>
          <p:cNvSpPr>
            <a:spLocks noGrp="1"/>
          </p:cNvSpPr>
          <p:nvPr>
            <p:ph type="pic" idx="2"/>
          </p:nvPr>
        </p:nvSpPr>
        <p:spPr>
          <a:xfrm>
            <a:off x="5183188" y="987425"/>
            <a:ext cx="6172200" cy="4873625"/>
          </a:xfrm>
          <a:prstGeom prst="rect">
            <a:avLst/>
          </a:prstGeom>
          <a:noFill/>
          <a:ln>
            <a:noFill/>
          </a:ln>
        </p:spPr>
      </p:sp>
      <p:sp>
        <p:nvSpPr>
          <p:cNvPr id="64" name="Google Shape;64;p1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5" name="Google Shape;65;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 name="Google Shape;8;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www.sqlservertutorial.net/sql-server-basics/sql-server-create-table/"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hyperlink" Target="https://www.sqlservertutorial.net/sql-server-basics/sql-server-primary-key/" TargetMode="External"/><Relationship Id="rId5" Type="http://schemas.openxmlformats.org/officeDocument/2006/relationships/hyperlink" Target="https://www.sqlservertutorial.net/sql-server-basics/sql-server-where/" TargetMode="External"/><Relationship Id="rId4" Type="http://schemas.openxmlformats.org/officeDocument/2006/relationships/hyperlink" Target="https://www.sqlservertutorial.net/sql-server-basics/sql-server-insert/"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3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3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2.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4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5.xml"/><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52.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hyperlink" Target="https://www.tutorialgateway.org/sql-data-types/" TargetMode="External"/><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hyperlink" Target="https://www.tutorialgateway.org/sql-select-statement/"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3"/>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dk1"/>
              </a:buClr>
              <a:buSzPts val="6000"/>
              <a:buFont typeface="Calibri"/>
              <a:buNone/>
            </a:pPr>
            <a:r>
              <a:rPr lang="en-IN"/>
              <a:t>MYSQL</a:t>
            </a:r>
            <a:endParaRPr/>
          </a:p>
        </p:txBody>
      </p:sp>
      <p:sp>
        <p:nvSpPr>
          <p:cNvPr id="85" name="Google Shape;85;p13"/>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0"/>
              </a:spcBef>
              <a:spcAft>
                <a:spcPts val="0"/>
              </a:spcAft>
              <a:buClr>
                <a:schemeClr val="dk1"/>
              </a:buClr>
              <a:buSzPts val="2400"/>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libri"/>
              <a:buNone/>
            </a:pPr>
            <a:r>
              <a:rPr lang="en-IN"/>
              <a:t>Types of SQL Queries</a:t>
            </a:r>
            <a:endParaRPr/>
          </a:p>
        </p:txBody>
      </p:sp>
      <p:sp>
        <p:nvSpPr>
          <p:cNvPr id="158" name="Google Shape;158;p22"/>
          <p:cNvSpPr txBox="1"/>
          <p:nvPr/>
        </p:nvSpPr>
        <p:spPr>
          <a:xfrm>
            <a:off x="1028700" y="1885950"/>
            <a:ext cx="10572900" cy="2247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800">
                <a:solidFill>
                  <a:schemeClr val="dk1"/>
                </a:solidFill>
                <a:latin typeface="Calibri"/>
                <a:ea typeface="Calibri"/>
                <a:cs typeface="Calibri"/>
                <a:sym typeface="Calibri"/>
              </a:rPr>
              <a:t>3.  DQL – Data Query Language</a:t>
            </a:r>
            <a:endParaRPr/>
          </a:p>
          <a:p>
            <a:pPr marL="0" marR="0" lvl="0" indent="0" algn="l" rtl="0">
              <a:spcBef>
                <a:spcPts val="0"/>
              </a:spcBef>
              <a:spcAft>
                <a:spcPts val="0"/>
              </a:spcAft>
              <a:buNone/>
            </a:pPr>
            <a:r>
              <a:rPr lang="en-IN" sz="2800">
                <a:solidFill>
                  <a:schemeClr val="dk1"/>
                </a:solidFill>
                <a:latin typeface="Calibri"/>
                <a:ea typeface="Calibri"/>
                <a:cs typeface="Calibri"/>
                <a:sym typeface="Calibri"/>
              </a:rPr>
              <a:t>       It allows us to performing queries on the data within the schema</a:t>
            </a:r>
            <a:endParaRPr/>
          </a:p>
          <a:p>
            <a:pPr marL="0" marR="0" lvl="0" indent="0" algn="l" rtl="0">
              <a:spcBef>
                <a:spcPts val="0"/>
              </a:spcBef>
              <a:spcAft>
                <a:spcPts val="0"/>
              </a:spcAft>
              <a:buNone/>
            </a:pPr>
            <a:r>
              <a:rPr lang="en-IN" sz="2800">
                <a:solidFill>
                  <a:schemeClr val="dk1"/>
                </a:solidFill>
                <a:latin typeface="Calibri"/>
                <a:ea typeface="Calibri"/>
                <a:cs typeface="Calibri"/>
                <a:sym typeface="Calibri"/>
              </a:rPr>
              <a:t>       objects. So it will fetch the data that we need to see in particular.</a:t>
            </a:r>
            <a:endParaRPr/>
          </a:p>
          <a:p>
            <a:pPr marL="457200" marR="0" lvl="0" indent="-406400" algn="l" rtl="0">
              <a:spcBef>
                <a:spcPts val="0"/>
              </a:spcBef>
              <a:spcAft>
                <a:spcPts val="0"/>
              </a:spcAft>
              <a:buClr>
                <a:schemeClr val="dk1"/>
              </a:buClr>
              <a:buSzPts val="2800"/>
              <a:buFont typeface="Calibri"/>
              <a:buChar char="➢"/>
            </a:pPr>
            <a:r>
              <a:rPr lang="en-IN" sz="2800">
                <a:solidFill>
                  <a:schemeClr val="dk1"/>
                </a:solidFill>
                <a:latin typeface="Calibri"/>
                <a:ea typeface="Calibri"/>
                <a:cs typeface="Calibri"/>
                <a:sym typeface="Calibri"/>
              </a:rPr>
              <a:t>SELECT – It is used to retrieve data from database.	</a:t>
            </a:r>
            <a:endParaRPr/>
          </a:p>
          <a:p>
            <a:pPr marL="0" marR="0" lvl="0" indent="0" algn="l" rtl="0">
              <a:spcBef>
                <a:spcPts val="0"/>
              </a:spcBef>
              <a:spcAft>
                <a:spcPts val="0"/>
              </a:spcAft>
              <a:buNone/>
            </a:pPr>
            <a:r>
              <a:rPr lang="en-IN" sz="2800">
                <a:solidFill>
                  <a:schemeClr val="dk1"/>
                </a:solidFill>
                <a:latin typeface="Calibri"/>
                <a:ea typeface="Calibri"/>
                <a:cs typeface="Calibri"/>
                <a:sym typeface="Calibri"/>
              </a:rPr>
              <a:t>	</a:t>
            </a:r>
            <a:endParaRPr/>
          </a:p>
        </p:txBody>
      </p:sp>
      <p:sp>
        <p:nvSpPr>
          <p:cNvPr id="159" name="Google Shape;159;p22"/>
          <p:cNvSpPr txBox="1"/>
          <p:nvPr/>
        </p:nvSpPr>
        <p:spPr>
          <a:xfrm>
            <a:off x="1028700" y="4327981"/>
            <a:ext cx="10572900" cy="26781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800">
                <a:solidFill>
                  <a:schemeClr val="dk1"/>
                </a:solidFill>
                <a:latin typeface="Calibri"/>
                <a:ea typeface="Calibri"/>
                <a:cs typeface="Calibri"/>
                <a:sym typeface="Calibri"/>
              </a:rPr>
              <a:t>4.  DCL – Data Control Language</a:t>
            </a:r>
            <a:endParaRPr/>
          </a:p>
          <a:p>
            <a:pPr marL="0" marR="0" lvl="0" indent="0" algn="l" rtl="0">
              <a:spcBef>
                <a:spcPts val="0"/>
              </a:spcBef>
              <a:spcAft>
                <a:spcPts val="0"/>
              </a:spcAft>
              <a:buNone/>
            </a:pPr>
            <a:r>
              <a:rPr lang="en-IN" sz="2800">
                <a:solidFill>
                  <a:schemeClr val="dk1"/>
                </a:solidFill>
                <a:latin typeface="Calibri"/>
                <a:ea typeface="Calibri"/>
                <a:cs typeface="Calibri"/>
                <a:sym typeface="Calibri"/>
              </a:rPr>
              <a:t>        It deals with rights, permission and other controls of the</a:t>
            </a:r>
            <a:endParaRPr/>
          </a:p>
          <a:p>
            <a:pPr marL="0" marR="0" lvl="0" indent="0" algn="l" rtl="0">
              <a:spcBef>
                <a:spcPts val="0"/>
              </a:spcBef>
              <a:spcAft>
                <a:spcPts val="0"/>
              </a:spcAft>
              <a:buNone/>
            </a:pPr>
            <a:r>
              <a:rPr lang="en-IN" sz="2800">
                <a:solidFill>
                  <a:schemeClr val="dk1"/>
                </a:solidFill>
                <a:latin typeface="Calibri"/>
                <a:ea typeface="Calibri"/>
                <a:cs typeface="Calibri"/>
                <a:sym typeface="Calibri"/>
              </a:rPr>
              <a:t>         database system. 	</a:t>
            </a:r>
            <a:endParaRPr/>
          </a:p>
          <a:p>
            <a:pPr marL="457200" marR="0" lvl="0" indent="-406400" algn="l" rtl="0">
              <a:spcBef>
                <a:spcPts val="0"/>
              </a:spcBef>
              <a:spcAft>
                <a:spcPts val="0"/>
              </a:spcAft>
              <a:buClr>
                <a:schemeClr val="dk1"/>
              </a:buClr>
              <a:buSzPts val="2800"/>
              <a:buFont typeface="Calibri"/>
              <a:buChar char="➢"/>
            </a:pPr>
            <a:r>
              <a:rPr lang="en-IN" sz="2800">
                <a:solidFill>
                  <a:schemeClr val="dk1"/>
                </a:solidFill>
                <a:latin typeface="Calibri"/>
                <a:ea typeface="Calibri"/>
                <a:cs typeface="Calibri"/>
                <a:sym typeface="Calibri"/>
              </a:rPr>
              <a:t> GRANT – Gives users access privileges to the database</a:t>
            </a:r>
            <a:endParaRPr/>
          </a:p>
          <a:p>
            <a:pPr marL="457200" marR="0" lvl="0" indent="-406400" algn="l" rtl="0">
              <a:spcBef>
                <a:spcPts val="0"/>
              </a:spcBef>
              <a:spcAft>
                <a:spcPts val="0"/>
              </a:spcAft>
              <a:buClr>
                <a:schemeClr val="dk1"/>
              </a:buClr>
              <a:buSzPts val="2800"/>
              <a:buFont typeface="Calibri"/>
              <a:buChar char="➢"/>
            </a:pPr>
            <a:r>
              <a:rPr lang="en-IN" sz="2800">
                <a:solidFill>
                  <a:schemeClr val="dk1"/>
                </a:solidFill>
                <a:latin typeface="Calibri"/>
                <a:ea typeface="Calibri"/>
                <a:cs typeface="Calibri"/>
                <a:sym typeface="Calibri"/>
              </a:rPr>
              <a:t>REVOKE – Withdraws user’s access privileges.</a:t>
            </a:r>
            <a:endParaRPr/>
          </a:p>
          <a:p>
            <a:pPr marL="0" marR="0" lvl="0" indent="0" algn="l" rtl="0">
              <a:spcBef>
                <a:spcPts val="0"/>
              </a:spcBef>
              <a:spcAft>
                <a:spcPts val="0"/>
              </a:spcAft>
              <a:buNone/>
            </a:pPr>
            <a:r>
              <a:rPr lang="en-IN" sz="2800">
                <a:solidFill>
                  <a:schemeClr val="dk1"/>
                </a:solidFill>
                <a:latin typeface="Calibri"/>
                <a:ea typeface="Calibri"/>
                <a:cs typeface="Calibri"/>
                <a:sym typeface="Calibri"/>
              </a:rPr>
              <a:t>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2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libri"/>
              <a:buNone/>
            </a:pPr>
            <a:r>
              <a:rPr lang="en-IN"/>
              <a:t>Types of SQL Queries</a:t>
            </a:r>
            <a:endParaRPr/>
          </a:p>
        </p:txBody>
      </p:sp>
      <p:sp>
        <p:nvSpPr>
          <p:cNvPr id="165" name="Google Shape;165;p23"/>
          <p:cNvSpPr txBox="1"/>
          <p:nvPr/>
        </p:nvSpPr>
        <p:spPr>
          <a:xfrm>
            <a:off x="1028700" y="1885950"/>
            <a:ext cx="10572900" cy="3540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800">
                <a:solidFill>
                  <a:schemeClr val="dk1"/>
                </a:solidFill>
                <a:latin typeface="Calibri"/>
                <a:ea typeface="Calibri"/>
                <a:cs typeface="Calibri"/>
                <a:sym typeface="Calibri"/>
              </a:rPr>
              <a:t>5.  TCL – Transaction Control Language</a:t>
            </a:r>
            <a:endParaRPr/>
          </a:p>
          <a:p>
            <a:pPr marL="0" marR="0" lvl="0" indent="0" algn="l" rtl="0">
              <a:spcBef>
                <a:spcPts val="0"/>
              </a:spcBef>
              <a:spcAft>
                <a:spcPts val="0"/>
              </a:spcAft>
              <a:buNone/>
            </a:pPr>
            <a:r>
              <a:rPr lang="en-IN" sz="2800">
                <a:solidFill>
                  <a:schemeClr val="dk1"/>
                </a:solidFill>
                <a:latin typeface="Calibri"/>
                <a:ea typeface="Calibri"/>
                <a:cs typeface="Calibri"/>
                <a:sym typeface="Calibri"/>
              </a:rPr>
              <a:t>          It deals usually with the transaction within the database.</a:t>
            </a:r>
            <a:endParaRPr/>
          </a:p>
          <a:p>
            <a:pPr marL="457200" marR="0" lvl="0" indent="-406400" algn="l" rtl="0">
              <a:spcBef>
                <a:spcPts val="0"/>
              </a:spcBef>
              <a:spcAft>
                <a:spcPts val="0"/>
              </a:spcAft>
              <a:buClr>
                <a:schemeClr val="dk1"/>
              </a:buClr>
              <a:buSzPts val="2800"/>
              <a:buFont typeface="Calibri"/>
              <a:buChar char="●"/>
            </a:pPr>
            <a:r>
              <a:rPr lang="en-IN" sz="2800">
                <a:solidFill>
                  <a:schemeClr val="dk1"/>
                </a:solidFill>
                <a:latin typeface="Calibri"/>
                <a:ea typeface="Calibri"/>
                <a:cs typeface="Calibri"/>
                <a:sym typeface="Calibri"/>
              </a:rPr>
              <a:t>List of commands:</a:t>
            </a:r>
            <a:endParaRPr/>
          </a:p>
          <a:p>
            <a:pPr marL="457200" marR="0" lvl="0" indent="-406400" algn="l" rtl="0">
              <a:spcBef>
                <a:spcPts val="0"/>
              </a:spcBef>
              <a:spcAft>
                <a:spcPts val="0"/>
              </a:spcAft>
              <a:buClr>
                <a:schemeClr val="dk1"/>
              </a:buClr>
              <a:buSzPts val="2800"/>
              <a:buFont typeface="Calibri"/>
              <a:buChar char="➢"/>
            </a:pPr>
            <a:r>
              <a:rPr lang="en-IN" sz="2800">
                <a:solidFill>
                  <a:schemeClr val="dk1"/>
                </a:solidFill>
                <a:latin typeface="Calibri"/>
                <a:ea typeface="Calibri"/>
                <a:cs typeface="Calibri"/>
                <a:sym typeface="Calibri"/>
              </a:rPr>
              <a:t>COMMIT – Commits a Transaction or some process.</a:t>
            </a:r>
            <a:endParaRPr/>
          </a:p>
          <a:p>
            <a:pPr marL="457200" marR="0" lvl="0" indent="-406400" algn="l" rtl="0">
              <a:spcBef>
                <a:spcPts val="0"/>
              </a:spcBef>
              <a:spcAft>
                <a:spcPts val="0"/>
              </a:spcAft>
              <a:buClr>
                <a:schemeClr val="dk1"/>
              </a:buClr>
              <a:buSzPts val="2800"/>
              <a:buFont typeface="Calibri"/>
              <a:buChar char="➢"/>
            </a:pPr>
            <a:r>
              <a:rPr lang="en-IN" sz="2800">
                <a:solidFill>
                  <a:schemeClr val="dk1"/>
                </a:solidFill>
                <a:latin typeface="Calibri"/>
                <a:ea typeface="Calibri"/>
                <a:cs typeface="Calibri"/>
                <a:sym typeface="Calibri"/>
              </a:rPr>
              <a:t>ROLLBACK – It rollbacks a few process that done. </a:t>
            </a:r>
            <a:endParaRPr/>
          </a:p>
          <a:p>
            <a:pPr marL="457200" marR="0" lvl="0" indent="-406400" algn="l" rtl="0">
              <a:spcBef>
                <a:spcPts val="0"/>
              </a:spcBef>
              <a:spcAft>
                <a:spcPts val="0"/>
              </a:spcAft>
              <a:buClr>
                <a:schemeClr val="dk1"/>
              </a:buClr>
              <a:buSzPts val="2800"/>
              <a:buFont typeface="Calibri"/>
              <a:buChar char="➢"/>
            </a:pPr>
            <a:r>
              <a:rPr lang="en-IN" sz="2800">
                <a:solidFill>
                  <a:schemeClr val="dk1"/>
                </a:solidFill>
                <a:latin typeface="Calibri"/>
                <a:ea typeface="Calibri"/>
                <a:cs typeface="Calibri"/>
                <a:sym typeface="Calibri"/>
              </a:rPr>
              <a:t>SAVEPOINT – Sets a save point within  a transaction.</a:t>
            </a:r>
            <a:endParaRPr/>
          </a:p>
          <a:p>
            <a:pPr marL="457200" marR="0" lvl="0" indent="-406400" algn="l" rtl="0">
              <a:spcBef>
                <a:spcPts val="0"/>
              </a:spcBef>
              <a:spcAft>
                <a:spcPts val="0"/>
              </a:spcAft>
              <a:buClr>
                <a:schemeClr val="dk1"/>
              </a:buClr>
              <a:buSzPts val="2800"/>
              <a:buFont typeface="Calibri"/>
              <a:buChar char="➢"/>
            </a:pPr>
            <a:r>
              <a:rPr lang="en-IN" sz="2800">
                <a:solidFill>
                  <a:schemeClr val="dk1"/>
                </a:solidFill>
                <a:latin typeface="Calibri"/>
                <a:ea typeface="Calibri"/>
                <a:cs typeface="Calibri"/>
                <a:sym typeface="Calibri"/>
              </a:rPr>
              <a:t>SET TRANSACTION – Specify characteristics for the transaction.	</a:t>
            </a:r>
            <a:endParaRPr/>
          </a:p>
          <a:p>
            <a:pPr marL="0" marR="0" lvl="0" indent="0" algn="l" rtl="0">
              <a:spcBef>
                <a:spcPts val="0"/>
              </a:spcBef>
              <a:spcAft>
                <a:spcPts val="0"/>
              </a:spcAft>
              <a:buNone/>
            </a:pPr>
            <a:r>
              <a:rPr lang="en-IN" sz="2800">
                <a:solidFill>
                  <a:schemeClr val="dk1"/>
                </a:solidFill>
                <a:latin typeface="Calibri"/>
                <a:ea typeface="Calibri"/>
                <a:cs typeface="Calibri"/>
                <a:sym typeface="Calibri"/>
              </a:rPr>
              <a:t>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sp>
        <p:nvSpPr>
          <p:cNvPr id="404" name="Google Shape;404;p53"/>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IN"/>
              <a:t>COMMON MySQL DATA TYPES</a:t>
            </a:r>
            <a:endParaRPr/>
          </a:p>
        </p:txBody>
      </p:sp>
      <p:pic>
        <p:nvPicPr>
          <p:cNvPr id="405" name="Google Shape;405;p53"/>
          <p:cNvPicPr preferRelativeResize="0"/>
          <p:nvPr/>
        </p:nvPicPr>
        <p:blipFill>
          <a:blip r:embed="rId3">
            <a:alphaModFix/>
          </a:blip>
          <a:stretch>
            <a:fillRect/>
          </a:stretch>
        </p:blipFill>
        <p:spPr>
          <a:xfrm>
            <a:off x="1909425" y="1974525"/>
            <a:ext cx="8373151" cy="40914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AF3CCF-69D0-42CB-9B21-45B46EAC5202}"/>
              </a:ext>
            </a:extLst>
          </p:cNvPr>
          <p:cNvSpPr>
            <a:spLocks noGrp="1"/>
          </p:cNvSpPr>
          <p:nvPr>
            <p:ph type="title"/>
          </p:nvPr>
        </p:nvSpPr>
        <p:spPr/>
        <p:txBody>
          <a:bodyPr/>
          <a:lstStyle/>
          <a:p>
            <a:endParaRPr lang="en-IN"/>
          </a:p>
        </p:txBody>
      </p:sp>
      <p:pic>
        <p:nvPicPr>
          <p:cNvPr id="4" name="Picture 3">
            <a:extLst>
              <a:ext uri="{FF2B5EF4-FFF2-40B4-BE49-F238E27FC236}">
                <a16:creationId xmlns:a16="http://schemas.microsoft.com/office/drawing/2014/main" id="{E6DB1287-DA93-4792-AAA9-40BE6966EC91}"/>
              </a:ext>
            </a:extLst>
          </p:cNvPr>
          <p:cNvPicPr>
            <a:picLocks noChangeAspect="1"/>
          </p:cNvPicPr>
          <p:nvPr/>
        </p:nvPicPr>
        <p:blipFill>
          <a:blip r:embed="rId2"/>
          <a:stretch>
            <a:fillRect/>
          </a:stretch>
        </p:blipFill>
        <p:spPr>
          <a:xfrm>
            <a:off x="0" y="132447"/>
            <a:ext cx="12059138" cy="6615005"/>
          </a:xfrm>
          <a:prstGeom prst="rect">
            <a:avLst/>
          </a:prstGeom>
        </p:spPr>
      </p:pic>
    </p:spTree>
    <p:extLst>
      <p:ext uri="{BB962C8B-B14F-4D97-AF65-F5344CB8AC3E}">
        <p14:creationId xmlns:p14="http://schemas.microsoft.com/office/powerpoint/2010/main" val="21886340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p51"/>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IN"/>
              <a:t>DATABASE ADMINISTRATION</a:t>
            </a:r>
            <a:endParaRPr/>
          </a:p>
        </p:txBody>
      </p:sp>
      <p:sp>
        <p:nvSpPr>
          <p:cNvPr id="387" name="Google Shape;387;p51"/>
          <p:cNvSpPr txBox="1"/>
          <p:nvPr/>
        </p:nvSpPr>
        <p:spPr>
          <a:xfrm>
            <a:off x="838200" y="1897975"/>
            <a:ext cx="10696500" cy="233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IN" sz="2800">
                <a:latin typeface="Calibri"/>
                <a:ea typeface="Calibri"/>
                <a:cs typeface="Calibri"/>
                <a:sym typeface="Calibri"/>
              </a:rPr>
              <a:t>It is about how we administer our database. It uses DDL and DML commands like creating database, altering ,inserting , update and many more.</a:t>
            </a:r>
            <a:endParaRPr sz="2800">
              <a:latin typeface="Calibri"/>
              <a:ea typeface="Calibri"/>
              <a:cs typeface="Calibri"/>
              <a:sym typeface="Calibri"/>
            </a:endParaRPr>
          </a:p>
          <a:p>
            <a:pPr marL="0" lvl="0" indent="0" algn="l" rtl="0">
              <a:spcBef>
                <a:spcPts val="0"/>
              </a:spcBef>
              <a:spcAft>
                <a:spcPts val="0"/>
              </a:spcAft>
              <a:buNone/>
            </a:pPr>
            <a:r>
              <a:rPr lang="en-IN" sz="2800">
                <a:latin typeface="Calibri"/>
                <a:ea typeface="Calibri"/>
                <a:cs typeface="Calibri"/>
                <a:sym typeface="Calibri"/>
              </a:rPr>
              <a:t>First we will be seeing how to create our first schema. For this we can be using either UI tools or using code is a matter of preference.</a:t>
            </a:r>
            <a:endParaRPr sz="2800">
              <a:latin typeface="Calibri"/>
              <a:ea typeface="Calibri"/>
              <a:cs typeface="Calibri"/>
              <a:sym typeface="Calibri"/>
            </a:endParaRPr>
          </a:p>
        </p:txBody>
      </p:sp>
      <p:cxnSp>
        <p:nvCxnSpPr>
          <p:cNvPr id="388" name="Google Shape;388;p51"/>
          <p:cNvCxnSpPr/>
          <p:nvPr/>
        </p:nvCxnSpPr>
        <p:spPr>
          <a:xfrm rot="10800000">
            <a:off x="838200" y="5409675"/>
            <a:ext cx="680400" cy="4800"/>
          </a:xfrm>
          <a:prstGeom prst="straightConnector1">
            <a:avLst/>
          </a:prstGeom>
          <a:noFill/>
          <a:ln w="38100" cap="flat" cmpd="sng">
            <a:solidFill>
              <a:srgbClr val="6FA8DC"/>
            </a:solidFill>
            <a:prstDash val="solid"/>
            <a:round/>
            <a:headEnd type="none" w="med" len="med"/>
            <a:tailEnd type="triangle" w="med" len="med"/>
          </a:ln>
        </p:spPr>
      </p:cxnSp>
      <p:sp>
        <p:nvSpPr>
          <p:cNvPr id="389" name="Google Shape;389;p51"/>
          <p:cNvSpPr txBox="1"/>
          <p:nvPr/>
        </p:nvSpPr>
        <p:spPr>
          <a:xfrm>
            <a:off x="0" y="4444825"/>
            <a:ext cx="918900" cy="212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IN">
                <a:latin typeface="Calibri"/>
                <a:ea typeface="Calibri"/>
                <a:cs typeface="Calibri"/>
                <a:sym typeface="Calibri"/>
              </a:rPr>
              <a:t>Created Schema</a:t>
            </a:r>
            <a:endParaRPr>
              <a:latin typeface="Calibri"/>
              <a:ea typeface="Calibri"/>
              <a:cs typeface="Calibri"/>
              <a:sym typeface="Calibri"/>
            </a:endParaRPr>
          </a:p>
          <a:p>
            <a:pPr marL="0" lvl="0" indent="0" algn="l" rtl="0">
              <a:spcBef>
                <a:spcPts val="0"/>
              </a:spcBef>
              <a:spcAft>
                <a:spcPts val="0"/>
              </a:spcAft>
              <a:buNone/>
            </a:pPr>
            <a:r>
              <a:rPr lang="en-IN">
                <a:latin typeface="Calibri"/>
                <a:ea typeface="Calibri"/>
                <a:cs typeface="Calibri"/>
                <a:sym typeface="Calibri"/>
              </a:rPr>
              <a:t>And 2nd line of code  is for using that schema</a:t>
            </a:r>
            <a:endParaRPr>
              <a:latin typeface="Calibri"/>
              <a:ea typeface="Calibri"/>
              <a:cs typeface="Calibri"/>
              <a:sym typeface="Calibri"/>
            </a:endParaRPr>
          </a:p>
          <a:p>
            <a:pPr marL="0" lvl="0" indent="0" algn="l" rtl="0">
              <a:spcBef>
                <a:spcPts val="0"/>
              </a:spcBef>
              <a:spcAft>
                <a:spcPts val="0"/>
              </a:spcAft>
              <a:buNone/>
            </a:pPr>
            <a:endParaRPr>
              <a:latin typeface="Calibri"/>
              <a:ea typeface="Calibri"/>
              <a:cs typeface="Calibri"/>
              <a:sym typeface="Calibri"/>
            </a:endParaRPr>
          </a:p>
        </p:txBody>
      </p:sp>
      <p:sp>
        <p:nvSpPr>
          <p:cNvPr id="390" name="Google Shape;390;p51"/>
          <p:cNvSpPr txBox="1"/>
          <p:nvPr/>
        </p:nvSpPr>
        <p:spPr>
          <a:xfrm>
            <a:off x="1196775" y="6164700"/>
            <a:ext cx="94518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IN">
                <a:latin typeface="Calibri"/>
                <a:ea typeface="Calibri"/>
                <a:cs typeface="Calibri"/>
                <a:sym typeface="Calibri"/>
              </a:rPr>
              <a:t>For using any specific schema we have to use command </a:t>
            </a:r>
            <a:r>
              <a:rPr lang="en-IN" b="1">
                <a:latin typeface="Calibri"/>
                <a:ea typeface="Calibri"/>
                <a:cs typeface="Calibri"/>
                <a:sym typeface="Calibri"/>
              </a:rPr>
              <a:t>USE SCHEMANAME</a:t>
            </a:r>
            <a:endParaRPr b="1">
              <a:latin typeface="Calibri"/>
              <a:ea typeface="Calibri"/>
              <a:cs typeface="Calibri"/>
              <a:sym typeface="Calibri"/>
            </a:endParaRPr>
          </a:p>
        </p:txBody>
      </p:sp>
      <p:pic>
        <p:nvPicPr>
          <p:cNvPr id="391" name="Google Shape;391;p51"/>
          <p:cNvPicPr preferRelativeResize="0"/>
          <p:nvPr/>
        </p:nvPicPr>
        <p:blipFill>
          <a:blip r:embed="rId3">
            <a:alphaModFix/>
          </a:blip>
          <a:stretch>
            <a:fillRect/>
          </a:stretch>
        </p:blipFill>
        <p:spPr>
          <a:xfrm>
            <a:off x="2310950" y="4390075"/>
            <a:ext cx="6544564" cy="16222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Google Shape;396;p52"/>
          <p:cNvSpPr txBox="1"/>
          <p:nvPr/>
        </p:nvSpPr>
        <p:spPr>
          <a:xfrm>
            <a:off x="549750" y="437575"/>
            <a:ext cx="11092500" cy="3201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IN" sz="2800" b="1">
                <a:latin typeface="Calibri"/>
                <a:ea typeface="Calibri"/>
                <a:cs typeface="Calibri"/>
                <a:sym typeface="Calibri"/>
              </a:rPr>
              <a:t>CREATING TABLE</a:t>
            </a:r>
            <a:r>
              <a:rPr lang="en-IN" sz="2800">
                <a:latin typeface="Calibri"/>
                <a:ea typeface="Calibri"/>
                <a:cs typeface="Calibri"/>
                <a:sym typeface="Calibri"/>
              </a:rPr>
              <a:t> - After our schema is created, we can begin populating our schema with tables that will contain records of data.</a:t>
            </a:r>
            <a:endParaRPr sz="2800">
              <a:latin typeface="Calibri"/>
              <a:ea typeface="Calibri"/>
              <a:cs typeface="Calibri"/>
              <a:sym typeface="Calibri"/>
            </a:endParaRPr>
          </a:p>
          <a:p>
            <a:pPr marL="0" lvl="0" indent="0" algn="l" rtl="0">
              <a:spcBef>
                <a:spcPts val="0"/>
              </a:spcBef>
              <a:spcAft>
                <a:spcPts val="0"/>
              </a:spcAft>
              <a:buNone/>
            </a:pPr>
            <a:r>
              <a:rPr lang="en-IN" sz="2800">
                <a:latin typeface="Calibri"/>
                <a:ea typeface="Calibri"/>
                <a:cs typeface="Calibri"/>
                <a:sym typeface="Calibri"/>
              </a:rPr>
              <a:t>Creating a new table with code typically involves:</a:t>
            </a:r>
            <a:endParaRPr sz="2800">
              <a:latin typeface="Calibri"/>
              <a:ea typeface="Calibri"/>
              <a:cs typeface="Calibri"/>
              <a:sym typeface="Calibri"/>
            </a:endParaRPr>
          </a:p>
          <a:p>
            <a:pPr marL="457200" lvl="0" indent="-406400" algn="l" rtl="0">
              <a:spcBef>
                <a:spcPts val="0"/>
              </a:spcBef>
              <a:spcAft>
                <a:spcPts val="0"/>
              </a:spcAft>
              <a:buSzPts val="2800"/>
              <a:buFont typeface="Calibri"/>
              <a:buChar char="●"/>
            </a:pPr>
            <a:r>
              <a:rPr lang="en-IN" sz="2800">
                <a:latin typeface="Calibri"/>
                <a:ea typeface="Calibri"/>
                <a:cs typeface="Calibri"/>
                <a:sym typeface="Calibri"/>
              </a:rPr>
              <a:t>Selecting a schema to add the table to</a:t>
            </a:r>
            <a:endParaRPr sz="2800">
              <a:latin typeface="Calibri"/>
              <a:ea typeface="Calibri"/>
              <a:cs typeface="Calibri"/>
              <a:sym typeface="Calibri"/>
            </a:endParaRPr>
          </a:p>
          <a:p>
            <a:pPr marL="457200" lvl="0" indent="-406400" algn="l" rtl="0">
              <a:spcBef>
                <a:spcPts val="0"/>
              </a:spcBef>
              <a:spcAft>
                <a:spcPts val="0"/>
              </a:spcAft>
              <a:buSzPts val="2800"/>
              <a:buFont typeface="Calibri"/>
              <a:buChar char="●"/>
            </a:pPr>
            <a:r>
              <a:rPr lang="en-IN" sz="2800">
                <a:latin typeface="Calibri"/>
                <a:ea typeface="Calibri"/>
                <a:cs typeface="Calibri"/>
                <a:sym typeface="Calibri"/>
              </a:rPr>
              <a:t>Giving the new table a name</a:t>
            </a:r>
            <a:endParaRPr sz="2800">
              <a:latin typeface="Calibri"/>
              <a:ea typeface="Calibri"/>
              <a:cs typeface="Calibri"/>
              <a:sym typeface="Calibri"/>
            </a:endParaRPr>
          </a:p>
          <a:p>
            <a:pPr marL="457200" lvl="0" indent="-406400" algn="l" rtl="0">
              <a:spcBef>
                <a:spcPts val="0"/>
              </a:spcBef>
              <a:spcAft>
                <a:spcPts val="0"/>
              </a:spcAft>
              <a:buSzPts val="2800"/>
              <a:buFont typeface="Calibri"/>
              <a:buChar char="●"/>
            </a:pPr>
            <a:r>
              <a:rPr lang="en-IN" sz="2800">
                <a:latin typeface="Calibri"/>
                <a:ea typeface="Calibri"/>
                <a:cs typeface="Calibri"/>
                <a:sym typeface="Calibri"/>
              </a:rPr>
              <a:t>Specifying which column to include</a:t>
            </a:r>
            <a:endParaRPr sz="2800">
              <a:latin typeface="Calibri"/>
              <a:ea typeface="Calibri"/>
              <a:cs typeface="Calibri"/>
              <a:sym typeface="Calibri"/>
            </a:endParaRPr>
          </a:p>
          <a:p>
            <a:pPr marL="457200" lvl="0" indent="-406400" algn="l" rtl="0">
              <a:spcBef>
                <a:spcPts val="0"/>
              </a:spcBef>
              <a:spcAft>
                <a:spcPts val="0"/>
              </a:spcAft>
              <a:buSzPts val="2800"/>
              <a:buFont typeface="Calibri"/>
              <a:buChar char="●"/>
            </a:pPr>
            <a:r>
              <a:rPr lang="en-IN" sz="2800">
                <a:latin typeface="Calibri"/>
                <a:ea typeface="Calibri"/>
                <a:cs typeface="Calibri"/>
                <a:sym typeface="Calibri"/>
              </a:rPr>
              <a:t>Setting data formats and types  </a:t>
            </a:r>
            <a:endParaRPr sz="2800">
              <a:latin typeface="Calibri"/>
              <a:ea typeface="Calibri"/>
              <a:cs typeface="Calibri"/>
              <a:sym typeface="Calibri"/>
            </a:endParaRPr>
          </a:p>
        </p:txBody>
      </p:sp>
      <p:pic>
        <p:nvPicPr>
          <p:cNvPr id="397" name="Google Shape;397;p52"/>
          <p:cNvPicPr preferRelativeResize="0"/>
          <p:nvPr/>
        </p:nvPicPr>
        <p:blipFill>
          <a:blip r:embed="rId3">
            <a:alphaModFix/>
          </a:blip>
          <a:stretch>
            <a:fillRect/>
          </a:stretch>
        </p:blipFill>
        <p:spPr>
          <a:xfrm>
            <a:off x="1415900" y="3899900"/>
            <a:ext cx="3429000" cy="2221150"/>
          </a:xfrm>
          <a:prstGeom prst="rect">
            <a:avLst/>
          </a:prstGeom>
          <a:noFill/>
          <a:ln>
            <a:noFill/>
          </a:ln>
        </p:spPr>
      </p:pic>
      <p:pic>
        <p:nvPicPr>
          <p:cNvPr id="398" name="Google Shape;398;p52"/>
          <p:cNvPicPr preferRelativeResize="0"/>
          <p:nvPr/>
        </p:nvPicPr>
        <p:blipFill>
          <a:blip r:embed="rId4">
            <a:alphaModFix/>
          </a:blip>
          <a:stretch>
            <a:fillRect/>
          </a:stretch>
        </p:blipFill>
        <p:spPr>
          <a:xfrm>
            <a:off x="5210625" y="4640050"/>
            <a:ext cx="6743700" cy="666750"/>
          </a:xfrm>
          <a:prstGeom prst="rect">
            <a:avLst/>
          </a:prstGeom>
          <a:noFill/>
          <a:ln>
            <a:noFill/>
          </a:ln>
        </p:spPr>
      </p:pic>
      <p:cxnSp>
        <p:nvCxnSpPr>
          <p:cNvPr id="399" name="Google Shape;399;p52"/>
          <p:cNvCxnSpPr/>
          <p:nvPr/>
        </p:nvCxnSpPr>
        <p:spPr>
          <a:xfrm rot="10800000" flipH="1">
            <a:off x="4052000" y="4966525"/>
            <a:ext cx="836700" cy="13800"/>
          </a:xfrm>
          <a:prstGeom prst="straightConnector1">
            <a:avLst/>
          </a:prstGeom>
          <a:noFill/>
          <a:ln w="38100" cap="flat" cmpd="sng">
            <a:solidFill>
              <a:srgbClr val="3C78D8"/>
            </a:solidFill>
            <a:prstDash val="solid"/>
            <a:round/>
            <a:headEnd type="none" w="med" len="med"/>
            <a:tailEnd type="triangle" w="med" len="med"/>
          </a:ln>
        </p:spPr>
      </p:cxn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15"/>
        <p:cNvGrpSpPr/>
        <p:nvPr/>
      </p:nvGrpSpPr>
      <p:grpSpPr>
        <a:xfrm>
          <a:off x="0" y="0"/>
          <a:ext cx="0" cy="0"/>
          <a:chOff x="0" y="0"/>
          <a:chExt cx="0" cy="0"/>
        </a:xfrm>
      </p:grpSpPr>
      <p:sp>
        <p:nvSpPr>
          <p:cNvPr id="416" name="Google Shape;416;p55"/>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IN"/>
              <a:t>ALTER TABLE AND SCHEMAS</a:t>
            </a:r>
            <a:endParaRPr/>
          </a:p>
        </p:txBody>
      </p:sp>
      <p:sp>
        <p:nvSpPr>
          <p:cNvPr id="417" name="Google Shape;417;p55"/>
          <p:cNvSpPr txBox="1"/>
          <p:nvPr/>
        </p:nvSpPr>
        <p:spPr>
          <a:xfrm>
            <a:off x="838200" y="1586225"/>
            <a:ext cx="5166600" cy="5356500"/>
          </a:xfrm>
          <a:prstGeom prst="rect">
            <a:avLst/>
          </a:prstGeom>
          <a:noFill/>
          <a:ln>
            <a:noFill/>
          </a:ln>
        </p:spPr>
        <p:txBody>
          <a:bodyPr spcFirstLastPara="1" wrap="square" lIns="91425" tIns="91425" rIns="91425" bIns="91425" anchor="t" anchorCtr="0">
            <a:spAutoFit/>
          </a:bodyPr>
          <a:lstStyle/>
          <a:p>
            <a:pPr marL="457200" lvl="0" indent="-406400" algn="l" rtl="0">
              <a:spcBef>
                <a:spcPts val="0"/>
              </a:spcBef>
              <a:spcAft>
                <a:spcPts val="0"/>
              </a:spcAft>
              <a:buSzPts val="2800"/>
              <a:buFont typeface="Calibri"/>
              <a:buChar char="●"/>
            </a:pPr>
            <a:r>
              <a:rPr lang="en-IN" sz="2800">
                <a:latin typeface="Calibri"/>
                <a:ea typeface="Calibri"/>
                <a:cs typeface="Calibri"/>
                <a:sym typeface="Calibri"/>
              </a:rPr>
              <a:t>We can use SQL code to alter tables by adding and dropping columns</a:t>
            </a:r>
            <a:endParaRPr sz="2800">
              <a:latin typeface="Calibri"/>
              <a:ea typeface="Calibri"/>
              <a:cs typeface="Calibri"/>
              <a:sym typeface="Calibri"/>
            </a:endParaRPr>
          </a:p>
          <a:p>
            <a:pPr marL="457200" lvl="0" indent="-406400" algn="l" rtl="0">
              <a:spcBef>
                <a:spcPts val="0"/>
              </a:spcBef>
              <a:spcAft>
                <a:spcPts val="0"/>
              </a:spcAft>
              <a:buSzPts val="2800"/>
              <a:buFont typeface="Calibri"/>
              <a:buChar char="●"/>
            </a:pPr>
            <a:r>
              <a:rPr lang="en-IN" sz="2800">
                <a:latin typeface="Calibri"/>
                <a:ea typeface="Calibri"/>
                <a:cs typeface="Calibri"/>
                <a:sym typeface="Calibri"/>
              </a:rPr>
              <a:t>We specify ALTER TABLE tablename, and then we can either ADD or DROP a column</a:t>
            </a:r>
            <a:endParaRPr sz="2800">
              <a:latin typeface="Calibri"/>
              <a:ea typeface="Calibri"/>
              <a:cs typeface="Calibri"/>
              <a:sym typeface="Calibri"/>
            </a:endParaRPr>
          </a:p>
          <a:p>
            <a:pPr marL="457200" lvl="0" indent="-406400" algn="l" rtl="0">
              <a:spcBef>
                <a:spcPts val="0"/>
              </a:spcBef>
              <a:spcAft>
                <a:spcPts val="0"/>
              </a:spcAft>
              <a:buSzPts val="2800"/>
              <a:buFont typeface="Calibri"/>
              <a:buChar char="●"/>
            </a:pPr>
            <a:r>
              <a:rPr lang="en-IN" sz="2800">
                <a:latin typeface="Calibri"/>
                <a:ea typeface="Calibri"/>
                <a:cs typeface="Calibri"/>
                <a:sym typeface="Calibri"/>
              </a:rPr>
              <a:t>When we ADD a column, we must also specify its data type</a:t>
            </a:r>
            <a:endParaRPr sz="2800">
              <a:latin typeface="Calibri"/>
              <a:ea typeface="Calibri"/>
              <a:cs typeface="Calibri"/>
              <a:sym typeface="Calibri"/>
            </a:endParaRPr>
          </a:p>
          <a:p>
            <a:pPr marL="457200" lvl="0" indent="-406400" algn="l" rtl="0">
              <a:spcBef>
                <a:spcPts val="0"/>
              </a:spcBef>
              <a:spcAft>
                <a:spcPts val="0"/>
              </a:spcAft>
              <a:buSzPts val="2800"/>
              <a:buFont typeface="Calibri"/>
              <a:buChar char="●"/>
            </a:pPr>
            <a:r>
              <a:rPr lang="en-IN" sz="2800">
                <a:latin typeface="Calibri"/>
                <a:ea typeface="Calibri"/>
                <a:cs typeface="Calibri"/>
                <a:sym typeface="Calibri"/>
              </a:rPr>
              <a:t>Optionally when we ADD a column, we may specify where it should appear, by using FIRST or AFTER</a:t>
            </a:r>
            <a:endParaRPr sz="2800">
              <a:latin typeface="Calibri"/>
              <a:ea typeface="Calibri"/>
              <a:cs typeface="Calibri"/>
              <a:sym typeface="Calibri"/>
            </a:endParaRPr>
          </a:p>
        </p:txBody>
      </p:sp>
      <p:pic>
        <p:nvPicPr>
          <p:cNvPr id="418" name="Google Shape;418;p55"/>
          <p:cNvPicPr preferRelativeResize="0"/>
          <p:nvPr/>
        </p:nvPicPr>
        <p:blipFill>
          <a:blip r:embed="rId3">
            <a:alphaModFix/>
          </a:blip>
          <a:stretch>
            <a:fillRect/>
          </a:stretch>
        </p:blipFill>
        <p:spPr>
          <a:xfrm>
            <a:off x="6227575" y="1785313"/>
            <a:ext cx="5882400" cy="2401275"/>
          </a:xfrm>
          <a:prstGeom prst="rect">
            <a:avLst/>
          </a:prstGeom>
          <a:noFill/>
          <a:ln>
            <a:noFill/>
          </a:ln>
        </p:spPr>
      </p:pic>
      <p:pic>
        <p:nvPicPr>
          <p:cNvPr id="419" name="Google Shape;419;p55"/>
          <p:cNvPicPr preferRelativeResize="0"/>
          <p:nvPr/>
        </p:nvPicPr>
        <p:blipFill>
          <a:blip r:embed="rId4">
            <a:alphaModFix/>
          </a:blip>
          <a:stretch>
            <a:fillRect/>
          </a:stretch>
        </p:blipFill>
        <p:spPr>
          <a:xfrm>
            <a:off x="6403350" y="4388225"/>
            <a:ext cx="4491225" cy="15956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sp>
        <p:nvSpPr>
          <p:cNvPr id="424" name="Google Shape;424;p56"/>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IN"/>
              <a:t>INSERT and UPDATING RECORDS</a:t>
            </a:r>
            <a:endParaRPr/>
          </a:p>
        </p:txBody>
      </p:sp>
      <p:pic>
        <p:nvPicPr>
          <p:cNvPr id="425" name="Google Shape;425;p56"/>
          <p:cNvPicPr preferRelativeResize="0"/>
          <p:nvPr/>
        </p:nvPicPr>
        <p:blipFill>
          <a:blip r:embed="rId3">
            <a:alphaModFix/>
          </a:blip>
          <a:stretch>
            <a:fillRect/>
          </a:stretch>
        </p:blipFill>
        <p:spPr>
          <a:xfrm>
            <a:off x="382125" y="2948175"/>
            <a:ext cx="6200775" cy="2843100"/>
          </a:xfrm>
          <a:prstGeom prst="rect">
            <a:avLst/>
          </a:prstGeom>
          <a:noFill/>
          <a:ln>
            <a:noFill/>
          </a:ln>
        </p:spPr>
      </p:pic>
      <p:pic>
        <p:nvPicPr>
          <p:cNvPr id="426" name="Google Shape;426;p56"/>
          <p:cNvPicPr preferRelativeResize="0"/>
          <p:nvPr/>
        </p:nvPicPr>
        <p:blipFill>
          <a:blip r:embed="rId4">
            <a:alphaModFix/>
          </a:blip>
          <a:stretch>
            <a:fillRect/>
          </a:stretch>
        </p:blipFill>
        <p:spPr>
          <a:xfrm>
            <a:off x="7079900" y="3002888"/>
            <a:ext cx="3810000" cy="2733675"/>
          </a:xfrm>
          <a:prstGeom prst="rect">
            <a:avLst/>
          </a:prstGeom>
          <a:noFill/>
          <a:ln>
            <a:noFill/>
          </a:ln>
        </p:spPr>
      </p:pic>
      <p:sp>
        <p:nvSpPr>
          <p:cNvPr id="427" name="Google Shape;427;p56"/>
          <p:cNvSpPr txBox="1"/>
          <p:nvPr/>
        </p:nvSpPr>
        <p:spPr>
          <a:xfrm>
            <a:off x="753725" y="1717500"/>
            <a:ext cx="10136100" cy="1046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IN" sz="2800">
                <a:latin typeface="Calibri"/>
                <a:ea typeface="Calibri"/>
                <a:cs typeface="Calibri"/>
                <a:sym typeface="Calibri"/>
              </a:rPr>
              <a:t>INSERT and updating using where clause filter(if not it will update all field)</a:t>
            </a:r>
            <a:endParaRPr sz="2800">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31"/>
        <p:cNvGrpSpPr/>
        <p:nvPr/>
      </p:nvGrpSpPr>
      <p:grpSpPr>
        <a:xfrm>
          <a:off x="0" y="0"/>
          <a:ext cx="0" cy="0"/>
          <a:chOff x="0" y="0"/>
          <a:chExt cx="0" cy="0"/>
        </a:xfrm>
      </p:grpSpPr>
      <p:sp>
        <p:nvSpPr>
          <p:cNvPr id="432" name="Google Shape;432;p57"/>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IN"/>
              <a:t>DELETE RECORDS AND TRUNCATE TABLE</a:t>
            </a:r>
            <a:endParaRPr/>
          </a:p>
        </p:txBody>
      </p:sp>
      <p:sp>
        <p:nvSpPr>
          <p:cNvPr id="433" name="Google Shape;433;p57"/>
          <p:cNvSpPr txBox="1"/>
          <p:nvPr/>
        </p:nvSpPr>
        <p:spPr>
          <a:xfrm>
            <a:off x="950625" y="2029275"/>
            <a:ext cx="5382300" cy="4063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IN" sz="2800">
                <a:latin typeface="Calibri"/>
                <a:ea typeface="Calibri"/>
                <a:cs typeface="Calibri"/>
                <a:sym typeface="Calibri"/>
              </a:rPr>
              <a:t>Delete from a given data table,we have to specify a WHERE clause, DELETE from will delete all records.</a:t>
            </a:r>
            <a:endParaRPr sz="2800">
              <a:latin typeface="Calibri"/>
              <a:ea typeface="Calibri"/>
              <a:cs typeface="Calibri"/>
              <a:sym typeface="Calibri"/>
            </a:endParaRPr>
          </a:p>
          <a:p>
            <a:pPr marL="0" lvl="0" indent="0" algn="l" rtl="0">
              <a:spcBef>
                <a:spcPts val="0"/>
              </a:spcBef>
              <a:spcAft>
                <a:spcPts val="0"/>
              </a:spcAft>
              <a:buNone/>
            </a:pPr>
            <a:endParaRPr sz="2800">
              <a:latin typeface="Calibri"/>
              <a:ea typeface="Calibri"/>
              <a:cs typeface="Calibri"/>
              <a:sym typeface="Calibri"/>
            </a:endParaRPr>
          </a:p>
          <a:p>
            <a:pPr marL="0" lvl="0" indent="0" algn="l" rtl="0">
              <a:spcBef>
                <a:spcPts val="0"/>
              </a:spcBef>
              <a:spcAft>
                <a:spcPts val="0"/>
              </a:spcAft>
              <a:buNone/>
            </a:pPr>
            <a:r>
              <a:rPr lang="en-IN" sz="2800">
                <a:latin typeface="Calibri"/>
                <a:ea typeface="Calibri"/>
                <a:cs typeface="Calibri"/>
                <a:sym typeface="Calibri"/>
              </a:rPr>
              <a:t>TRUNCATE will want to remove all records from a table but preserve the table structure.It is very similar to using DELETE without a WHERE CLAUSE.</a:t>
            </a:r>
            <a:endParaRPr sz="2800">
              <a:latin typeface="Calibri"/>
              <a:ea typeface="Calibri"/>
              <a:cs typeface="Calibri"/>
              <a:sym typeface="Calibri"/>
            </a:endParaRPr>
          </a:p>
        </p:txBody>
      </p:sp>
      <p:pic>
        <p:nvPicPr>
          <p:cNvPr id="434" name="Google Shape;434;p57"/>
          <p:cNvPicPr preferRelativeResize="0"/>
          <p:nvPr/>
        </p:nvPicPr>
        <p:blipFill>
          <a:blip r:embed="rId3">
            <a:alphaModFix/>
          </a:blip>
          <a:stretch>
            <a:fillRect/>
          </a:stretch>
        </p:blipFill>
        <p:spPr>
          <a:xfrm>
            <a:off x="7338600" y="2284863"/>
            <a:ext cx="3916975" cy="35523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38"/>
        <p:cNvGrpSpPr/>
        <p:nvPr/>
      </p:nvGrpSpPr>
      <p:grpSpPr>
        <a:xfrm>
          <a:off x="0" y="0"/>
          <a:ext cx="0" cy="0"/>
          <a:chOff x="0" y="0"/>
          <a:chExt cx="0" cy="0"/>
        </a:xfrm>
      </p:grpSpPr>
      <p:sp>
        <p:nvSpPr>
          <p:cNvPr id="439" name="Google Shape;439;p58"/>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IN"/>
              <a:t>SELECT INTO</a:t>
            </a:r>
            <a:endParaRPr/>
          </a:p>
        </p:txBody>
      </p:sp>
      <p:sp>
        <p:nvSpPr>
          <p:cNvPr id="440" name="Google Shape;440;p58"/>
          <p:cNvSpPr txBox="1"/>
          <p:nvPr/>
        </p:nvSpPr>
        <p:spPr>
          <a:xfrm>
            <a:off x="918575" y="1580525"/>
            <a:ext cx="7715400" cy="48456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Clr>
                <a:schemeClr val="dk1"/>
              </a:buClr>
              <a:buSzPts val="1100"/>
              <a:buFont typeface="Arial"/>
              <a:buNone/>
            </a:pPr>
            <a:r>
              <a:rPr lang="en-IN">
                <a:solidFill>
                  <a:schemeClr val="dk1"/>
                </a:solidFill>
                <a:highlight>
                  <a:schemeClr val="lt1"/>
                </a:highlight>
                <a:latin typeface="Roboto"/>
                <a:ea typeface="Roboto"/>
                <a:cs typeface="Roboto"/>
                <a:sym typeface="Roboto"/>
              </a:rPr>
              <a:t>The SELECT INTO statement </a:t>
            </a:r>
            <a:r>
              <a:rPr lang="en-IN">
                <a:solidFill>
                  <a:schemeClr val="dk1"/>
                </a:solidFill>
                <a:highlight>
                  <a:schemeClr val="lt1"/>
                </a:highlight>
                <a:uFill>
                  <a:noFill/>
                </a:uFill>
                <a:latin typeface="Roboto"/>
                <a:ea typeface="Roboto"/>
                <a:cs typeface="Roboto"/>
                <a:sym typeface="Roboto"/>
                <a:hlinkClick r:id="rId3">
                  <a:extLst>
                    <a:ext uri="{A12FA001-AC4F-418D-AE19-62706E023703}">
                      <ahyp:hlinkClr xmlns:ahyp="http://schemas.microsoft.com/office/drawing/2018/hyperlinkcolor" val="tx"/>
                    </a:ext>
                  </a:extLst>
                </a:hlinkClick>
              </a:rPr>
              <a:t>creates a new table</a:t>
            </a:r>
            <a:r>
              <a:rPr lang="en-IN">
                <a:solidFill>
                  <a:schemeClr val="dk1"/>
                </a:solidFill>
                <a:highlight>
                  <a:schemeClr val="lt1"/>
                </a:highlight>
                <a:latin typeface="Roboto"/>
                <a:ea typeface="Roboto"/>
                <a:cs typeface="Roboto"/>
                <a:sym typeface="Roboto"/>
              </a:rPr>
              <a:t> and </a:t>
            </a:r>
            <a:r>
              <a:rPr lang="en-IN">
                <a:solidFill>
                  <a:schemeClr val="dk1"/>
                </a:solidFill>
                <a:highlight>
                  <a:schemeClr val="lt1"/>
                </a:highlight>
                <a:uFill>
                  <a:noFill/>
                </a:uFill>
                <a:latin typeface="Roboto"/>
                <a:ea typeface="Roboto"/>
                <a:cs typeface="Roboto"/>
                <a:sym typeface="Roboto"/>
                <a:hlinkClick r:id="rId4">
                  <a:extLst>
                    <a:ext uri="{A12FA001-AC4F-418D-AE19-62706E023703}">
                      <ahyp:hlinkClr xmlns:ahyp="http://schemas.microsoft.com/office/drawing/2018/hyperlinkcolor" val="tx"/>
                    </a:ext>
                  </a:extLst>
                </a:hlinkClick>
              </a:rPr>
              <a:t>inserts rows</a:t>
            </a:r>
            <a:r>
              <a:rPr lang="en-IN">
                <a:solidFill>
                  <a:schemeClr val="dk1"/>
                </a:solidFill>
                <a:highlight>
                  <a:schemeClr val="lt1"/>
                </a:highlight>
                <a:latin typeface="Roboto"/>
                <a:ea typeface="Roboto"/>
                <a:cs typeface="Roboto"/>
                <a:sym typeface="Roboto"/>
              </a:rPr>
              <a:t> from the query into it.</a:t>
            </a:r>
            <a:endParaRPr>
              <a:solidFill>
                <a:schemeClr val="dk1"/>
              </a:solidFill>
              <a:highlight>
                <a:schemeClr val="lt1"/>
              </a:highlight>
              <a:latin typeface="Roboto"/>
              <a:ea typeface="Roboto"/>
              <a:cs typeface="Roboto"/>
              <a:sym typeface="Roboto"/>
            </a:endParaRPr>
          </a:p>
          <a:p>
            <a:pPr marL="0" lvl="0" indent="0" algn="l" rtl="0">
              <a:lnSpc>
                <a:spcPct val="115000"/>
              </a:lnSpc>
              <a:spcBef>
                <a:spcPts val="1200"/>
              </a:spcBef>
              <a:spcAft>
                <a:spcPts val="0"/>
              </a:spcAft>
              <a:buClr>
                <a:schemeClr val="dk1"/>
              </a:buClr>
              <a:buSzPts val="1100"/>
              <a:buFont typeface="Arial"/>
              <a:buNone/>
            </a:pPr>
            <a:r>
              <a:rPr lang="en-IN">
                <a:solidFill>
                  <a:schemeClr val="dk1"/>
                </a:solidFill>
                <a:highlight>
                  <a:schemeClr val="lt1"/>
                </a:highlight>
                <a:latin typeface="Roboto"/>
                <a:ea typeface="Roboto"/>
                <a:cs typeface="Roboto"/>
                <a:sym typeface="Roboto"/>
              </a:rPr>
              <a:t>The following SELECT INTO statement creates the destination table and copies rows, which satisfy the </a:t>
            </a:r>
            <a:r>
              <a:rPr lang="en-IN">
                <a:solidFill>
                  <a:schemeClr val="dk1"/>
                </a:solidFill>
                <a:highlight>
                  <a:schemeClr val="lt1"/>
                </a:highlight>
                <a:uFill>
                  <a:noFill/>
                </a:uFill>
                <a:latin typeface="Roboto"/>
                <a:ea typeface="Roboto"/>
                <a:cs typeface="Roboto"/>
                <a:sym typeface="Roboto"/>
                <a:hlinkClick r:id="rId5">
                  <a:extLst>
                    <a:ext uri="{A12FA001-AC4F-418D-AE19-62706E023703}">
                      <ahyp:hlinkClr xmlns:ahyp="http://schemas.microsoft.com/office/drawing/2018/hyperlinkcolor" val="tx"/>
                    </a:ext>
                  </a:extLst>
                </a:hlinkClick>
              </a:rPr>
              <a:t>WHERE</a:t>
            </a:r>
            <a:r>
              <a:rPr lang="en-IN">
                <a:solidFill>
                  <a:schemeClr val="dk1"/>
                </a:solidFill>
                <a:highlight>
                  <a:schemeClr val="lt1"/>
                </a:highlight>
                <a:latin typeface="Roboto"/>
                <a:ea typeface="Roboto"/>
                <a:cs typeface="Roboto"/>
                <a:sym typeface="Roboto"/>
              </a:rPr>
              <a:t> condition, from the source table to the destination table:</a:t>
            </a:r>
            <a:endParaRPr>
              <a:solidFill>
                <a:schemeClr val="dk1"/>
              </a:solidFill>
              <a:highlight>
                <a:schemeClr val="lt1"/>
              </a:highlight>
              <a:latin typeface="Roboto"/>
              <a:ea typeface="Roboto"/>
              <a:cs typeface="Roboto"/>
              <a:sym typeface="Roboto"/>
            </a:endParaRPr>
          </a:p>
          <a:p>
            <a:pPr marL="0" lvl="0" indent="0" algn="l" rtl="0">
              <a:spcBef>
                <a:spcPts val="1200"/>
              </a:spcBef>
              <a:spcAft>
                <a:spcPts val="0"/>
              </a:spcAft>
              <a:buNone/>
            </a:pPr>
            <a:r>
              <a:rPr lang="en-IN">
                <a:solidFill>
                  <a:schemeClr val="dk1"/>
                </a:solidFill>
                <a:highlight>
                  <a:schemeClr val="lt1"/>
                </a:highlight>
                <a:latin typeface="Courier New"/>
                <a:ea typeface="Courier New"/>
                <a:cs typeface="Courier New"/>
                <a:sym typeface="Courier New"/>
              </a:rPr>
              <a:t>SELECT </a:t>
            </a:r>
            <a:endParaRPr>
              <a:solidFill>
                <a:schemeClr val="dk1"/>
              </a:solidFill>
              <a:highlight>
                <a:schemeClr val="lt1"/>
              </a:highlight>
              <a:latin typeface="Courier New"/>
              <a:ea typeface="Courier New"/>
              <a:cs typeface="Courier New"/>
              <a:sym typeface="Courier New"/>
            </a:endParaRPr>
          </a:p>
          <a:p>
            <a:pPr marL="0" lvl="0" indent="0" algn="l" rtl="0">
              <a:spcBef>
                <a:spcPts val="0"/>
              </a:spcBef>
              <a:spcAft>
                <a:spcPts val="0"/>
              </a:spcAft>
              <a:buNone/>
            </a:pPr>
            <a:r>
              <a:rPr lang="en-IN">
                <a:solidFill>
                  <a:schemeClr val="dk1"/>
                </a:solidFill>
                <a:highlight>
                  <a:schemeClr val="lt1"/>
                </a:highlight>
                <a:latin typeface="Courier New"/>
                <a:ea typeface="Courier New"/>
                <a:cs typeface="Courier New"/>
                <a:sym typeface="Courier New"/>
              </a:rPr>
              <a:t>    select_list</a:t>
            </a:r>
            <a:endParaRPr>
              <a:solidFill>
                <a:schemeClr val="dk1"/>
              </a:solidFill>
              <a:highlight>
                <a:schemeClr val="lt1"/>
              </a:highlight>
              <a:latin typeface="Courier New"/>
              <a:ea typeface="Courier New"/>
              <a:cs typeface="Courier New"/>
              <a:sym typeface="Courier New"/>
            </a:endParaRPr>
          </a:p>
          <a:p>
            <a:pPr marL="0" lvl="0" indent="0" algn="l" rtl="0">
              <a:spcBef>
                <a:spcPts val="0"/>
              </a:spcBef>
              <a:spcAft>
                <a:spcPts val="0"/>
              </a:spcAft>
              <a:buNone/>
            </a:pPr>
            <a:r>
              <a:rPr lang="en-IN">
                <a:solidFill>
                  <a:schemeClr val="dk1"/>
                </a:solidFill>
                <a:highlight>
                  <a:schemeClr val="lt1"/>
                </a:highlight>
                <a:latin typeface="Courier New"/>
                <a:ea typeface="Courier New"/>
                <a:cs typeface="Courier New"/>
                <a:sym typeface="Courier New"/>
              </a:rPr>
              <a:t>INTO </a:t>
            </a:r>
            <a:endParaRPr>
              <a:solidFill>
                <a:schemeClr val="dk1"/>
              </a:solidFill>
              <a:highlight>
                <a:schemeClr val="lt1"/>
              </a:highlight>
              <a:latin typeface="Courier New"/>
              <a:ea typeface="Courier New"/>
              <a:cs typeface="Courier New"/>
              <a:sym typeface="Courier New"/>
            </a:endParaRPr>
          </a:p>
          <a:p>
            <a:pPr marL="0" lvl="0" indent="0" algn="l" rtl="0">
              <a:spcBef>
                <a:spcPts val="0"/>
              </a:spcBef>
              <a:spcAft>
                <a:spcPts val="0"/>
              </a:spcAft>
              <a:buNone/>
            </a:pPr>
            <a:r>
              <a:rPr lang="en-IN">
                <a:solidFill>
                  <a:schemeClr val="dk1"/>
                </a:solidFill>
                <a:highlight>
                  <a:schemeClr val="lt1"/>
                </a:highlight>
                <a:latin typeface="Courier New"/>
                <a:ea typeface="Courier New"/>
                <a:cs typeface="Courier New"/>
                <a:sym typeface="Courier New"/>
              </a:rPr>
              <a:t>    destination</a:t>
            </a:r>
            <a:endParaRPr>
              <a:solidFill>
                <a:schemeClr val="dk1"/>
              </a:solidFill>
              <a:highlight>
                <a:schemeClr val="lt1"/>
              </a:highlight>
              <a:latin typeface="Courier New"/>
              <a:ea typeface="Courier New"/>
              <a:cs typeface="Courier New"/>
              <a:sym typeface="Courier New"/>
            </a:endParaRPr>
          </a:p>
          <a:p>
            <a:pPr marL="0" lvl="0" indent="0" algn="l" rtl="0">
              <a:spcBef>
                <a:spcPts val="0"/>
              </a:spcBef>
              <a:spcAft>
                <a:spcPts val="0"/>
              </a:spcAft>
              <a:buNone/>
            </a:pPr>
            <a:r>
              <a:rPr lang="en-IN">
                <a:solidFill>
                  <a:schemeClr val="dk1"/>
                </a:solidFill>
                <a:highlight>
                  <a:schemeClr val="lt1"/>
                </a:highlight>
                <a:latin typeface="Courier New"/>
                <a:ea typeface="Courier New"/>
                <a:cs typeface="Courier New"/>
                <a:sym typeface="Courier New"/>
              </a:rPr>
              <a:t>FROM </a:t>
            </a:r>
            <a:endParaRPr>
              <a:solidFill>
                <a:schemeClr val="dk1"/>
              </a:solidFill>
              <a:highlight>
                <a:schemeClr val="lt1"/>
              </a:highlight>
              <a:latin typeface="Courier New"/>
              <a:ea typeface="Courier New"/>
              <a:cs typeface="Courier New"/>
              <a:sym typeface="Courier New"/>
            </a:endParaRPr>
          </a:p>
          <a:p>
            <a:pPr marL="0" lvl="0" indent="0" algn="l" rtl="0">
              <a:spcBef>
                <a:spcPts val="0"/>
              </a:spcBef>
              <a:spcAft>
                <a:spcPts val="0"/>
              </a:spcAft>
              <a:buNone/>
            </a:pPr>
            <a:r>
              <a:rPr lang="en-IN">
                <a:solidFill>
                  <a:schemeClr val="dk1"/>
                </a:solidFill>
                <a:highlight>
                  <a:schemeClr val="lt1"/>
                </a:highlight>
                <a:latin typeface="Courier New"/>
                <a:ea typeface="Courier New"/>
                <a:cs typeface="Courier New"/>
                <a:sym typeface="Courier New"/>
              </a:rPr>
              <a:t>    source</a:t>
            </a:r>
            <a:endParaRPr>
              <a:solidFill>
                <a:schemeClr val="dk1"/>
              </a:solidFill>
              <a:highlight>
                <a:schemeClr val="lt1"/>
              </a:highlight>
              <a:latin typeface="Courier New"/>
              <a:ea typeface="Courier New"/>
              <a:cs typeface="Courier New"/>
              <a:sym typeface="Courier New"/>
            </a:endParaRPr>
          </a:p>
          <a:p>
            <a:pPr marL="0" lvl="0" indent="0" algn="l" rtl="0">
              <a:spcBef>
                <a:spcPts val="0"/>
              </a:spcBef>
              <a:spcAft>
                <a:spcPts val="0"/>
              </a:spcAft>
              <a:buNone/>
            </a:pPr>
            <a:r>
              <a:rPr lang="en-IN">
                <a:solidFill>
                  <a:schemeClr val="dk1"/>
                </a:solidFill>
                <a:highlight>
                  <a:schemeClr val="lt1"/>
                </a:highlight>
                <a:latin typeface="Courier New"/>
                <a:ea typeface="Courier New"/>
                <a:cs typeface="Courier New"/>
                <a:sym typeface="Courier New"/>
              </a:rPr>
              <a:t>[WHERE condition]</a:t>
            </a:r>
            <a:endParaRPr>
              <a:solidFill>
                <a:schemeClr val="dk1"/>
              </a:solidFill>
              <a:highlight>
                <a:schemeClr val="lt1"/>
              </a:highlight>
              <a:latin typeface="Courier New"/>
              <a:ea typeface="Courier New"/>
              <a:cs typeface="Courier New"/>
              <a:sym typeface="Courier New"/>
            </a:endParaRPr>
          </a:p>
          <a:p>
            <a:pPr marL="0" lvl="0" indent="0" algn="l" rtl="0">
              <a:spcBef>
                <a:spcPts val="0"/>
              </a:spcBef>
              <a:spcAft>
                <a:spcPts val="0"/>
              </a:spcAft>
              <a:buNone/>
            </a:pPr>
            <a:endParaRPr>
              <a:solidFill>
                <a:schemeClr val="dk1"/>
              </a:solidFill>
              <a:highlight>
                <a:schemeClr val="lt1"/>
              </a:highlight>
              <a:latin typeface="Courier New"/>
              <a:ea typeface="Courier New"/>
              <a:cs typeface="Courier New"/>
              <a:sym typeface="Courier New"/>
            </a:endParaRPr>
          </a:p>
          <a:p>
            <a:pPr marL="0" lvl="0" indent="0" algn="l" rtl="0">
              <a:lnSpc>
                <a:spcPct val="115000"/>
              </a:lnSpc>
              <a:spcBef>
                <a:spcPts val="1200"/>
              </a:spcBef>
              <a:spcAft>
                <a:spcPts val="0"/>
              </a:spcAft>
              <a:buClr>
                <a:schemeClr val="dk1"/>
              </a:buClr>
              <a:buSzPts val="1100"/>
              <a:buFont typeface="Arial"/>
              <a:buNone/>
            </a:pPr>
            <a:r>
              <a:rPr lang="en-IN">
                <a:solidFill>
                  <a:schemeClr val="dk1"/>
                </a:solidFill>
                <a:highlight>
                  <a:srgbClr val="FFFFFF"/>
                </a:highlight>
                <a:latin typeface="Roboto"/>
                <a:ea typeface="Roboto"/>
                <a:cs typeface="Roboto"/>
                <a:sym typeface="Roboto"/>
              </a:rPr>
              <a:t>If you want to copy the partial data from the source table, you use the WHERE clause to specify which rows to copy. Similarly, you can specify which columns from the the source table to copy to the destination table by specifying them in the select list.</a:t>
            </a:r>
            <a:endParaRPr>
              <a:solidFill>
                <a:schemeClr val="dk1"/>
              </a:solidFill>
              <a:highlight>
                <a:srgbClr val="FFFFFF"/>
              </a:highlight>
              <a:latin typeface="Roboto"/>
              <a:ea typeface="Roboto"/>
              <a:cs typeface="Roboto"/>
              <a:sym typeface="Roboto"/>
            </a:endParaRPr>
          </a:p>
          <a:p>
            <a:pPr marL="0" lvl="0" indent="0" algn="l" rtl="0">
              <a:lnSpc>
                <a:spcPct val="115000"/>
              </a:lnSpc>
              <a:spcBef>
                <a:spcPts val="1200"/>
              </a:spcBef>
              <a:spcAft>
                <a:spcPts val="0"/>
              </a:spcAft>
              <a:buClr>
                <a:schemeClr val="dk1"/>
              </a:buClr>
              <a:buSzPts val="1100"/>
              <a:buFont typeface="Arial"/>
              <a:buNone/>
            </a:pPr>
            <a:r>
              <a:rPr lang="en-IN">
                <a:solidFill>
                  <a:schemeClr val="dk1"/>
                </a:solidFill>
                <a:highlight>
                  <a:srgbClr val="FFFFFF"/>
                </a:highlight>
                <a:latin typeface="Roboto"/>
                <a:ea typeface="Roboto"/>
                <a:cs typeface="Roboto"/>
                <a:sym typeface="Roboto"/>
              </a:rPr>
              <a:t>Note that SELECT INTO statement does not copy constraints such as </a:t>
            </a:r>
            <a:r>
              <a:rPr lang="en-IN">
                <a:solidFill>
                  <a:schemeClr val="dk1"/>
                </a:solidFill>
                <a:highlight>
                  <a:srgbClr val="FFFFFF"/>
                </a:highlight>
                <a:uFill>
                  <a:noFill/>
                </a:uFill>
                <a:latin typeface="Roboto"/>
                <a:ea typeface="Roboto"/>
                <a:cs typeface="Roboto"/>
                <a:sym typeface="Roboto"/>
                <a:hlinkClick r:id="rId6">
                  <a:extLst>
                    <a:ext uri="{A12FA001-AC4F-418D-AE19-62706E023703}">
                      <ahyp:hlinkClr xmlns:ahyp="http://schemas.microsoft.com/office/drawing/2018/hyperlinkcolor" val="tx"/>
                    </a:ext>
                  </a:extLst>
                </a:hlinkClick>
              </a:rPr>
              <a:t>primary key</a:t>
            </a:r>
            <a:r>
              <a:rPr lang="en-IN">
                <a:solidFill>
                  <a:schemeClr val="dk1"/>
                </a:solidFill>
                <a:highlight>
                  <a:srgbClr val="FFFFFF"/>
                </a:highlight>
                <a:latin typeface="Roboto"/>
                <a:ea typeface="Roboto"/>
                <a:cs typeface="Roboto"/>
                <a:sym typeface="Roboto"/>
              </a:rPr>
              <a:t> and indexes from the source table to the destination table.</a:t>
            </a:r>
            <a:endParaRPr>
              <a:solidFill>
                <a:schemeClr val="dk1"/>
              </a:solidFill>
              <a:highlight>
                <a:srgbClr val="FFFFFF"/>
              </a:highlight>
              <a:latin typeface="Roboto"/>
              <a:ea typeface="Roboto"/>
              <a:cs typeface="Roboto"/>
              <a:sym typeface="Roboto"/>
            </a:endParaRPr>
          </a:p>
          <a:p>
            <a:pPr marL="0" lvl="0" indent="0" algn="l" rtl="0">
              <a:spcBef>
                <a:spcPts val="1200"/>
              </a:spcBef>
              <a:spcAft>
                <a:spcPts val="0"/>
              </a:spcAft>
              <a:buNone/>
            </a:pPr>
            <a:endParaRPr sz="1200">
              <a:solidFill>
                <a:schemeClr val="dk1"/>
              </a:solidFill>
              <a:highlight>
                <a:schemeClr val="lt1"/>
              </a:highlight>
              <a:latin typeface="Courier New"/>
              <a:ea typeface="Courier New"/>
              <a:cs typeface="Courier New"/>
              <a:sym typeface="Courier New"/>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1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libri"/>
              <a:buNone/>
            </a:pPr>
            <a:r>
              <a:rPr lang="en-IN"/>
              <a:t>WHAT IS DATABASE?</a:t>
            </a:r>
            <a:endParaRPr/>
          </a:p>
        </p:txBody>
      </p:sp>
      <p:sp>
        <p:nvSpPr>
          <p:cNvPr id="91" name="Google Shape;91;p14"/>
          <p:cNvSpPr txBox="1"/>
          <p:nvPr/>
        </p:nvSpPr>
        <p:spPr>
          <a:xfrm>
            <a:off x="1104900" y="2095500"/>
            <a:ext cx="10706100" cy="2678100"/>
          </a:xfrm>
          <a:prstGeom prst="rect">
            <a:avLst/>
          </a:prstGeom>
          <a:noFill/>
          <a:ln>
            <a:noFill/>
          </a:ln>
        </p:spPr>
        <p:txBody>
          <a:bodyPr spcFirstLastPara="1" wrap="square" lIns="91425" tIns="45700" rIns="91425" bIns="45700" anchor="t" anchorCtr="0">
            <a:spAutoFit/>
          </a:bodyPr>
          <a:lstStyle/>
          <a:p>
            <a:pPr marL="457200" marR="0" lvl="0" indent="-406400" algn="l" rtl="0">
              <a:spcBef>
                <a:spcPts val="0"/>
              </a:spcBef>
              <a:spcAft>
                <a:spcPts val="0"/>
              </a:spcAft>
              <a:buClr>
                <a:schemeClr val="dk1"/>
              </a:buClr>
              <a:buSzPts val="2800"/>
              <a:buFont typeface="Calibri"/>
              <a:buChar char="●"/>
            </a:pPr>
            <a:r>
              <a:rPr lang="en-IN" sz="2800" b="0" i="0" u="none" strike="noStrike" cap="none">
                <a:solidFill>
                  <a:schemeClr val="dk1"/>
                </a:solidFill>
                <a:latin typeface="Calibri"/>
                <a:ea typeface="Calibri"/>
                <a:cs typeface="Calibri"/>
                <a:sym typeface="Calibri"/>
              </a:rPr>
              <a:t>It is like a container where data can be collected and arranged systematically for easy management and manipulation.</a:t>
            </a:r>
            <a:endParaRPr sz="2800" b="0" i="0" u="none" strike="noStrike" cap="none">
              <a:solidFill>
                <a:schemeClr val="dk1"/>
              </a:solidFill>
              <a:latin typeface="Calibri"/>
              <a:ea typeface="Calibri"/>
              <a:cs typeface="Calibri"/>
              <a:sym typeface="Calibri"/>
            </a:endParaRPr>
          </a:p>
          <a:p>
            <a:pPr marL="457200" marR="0" lvl="0" indent="-406400" algn="l" rtl="0">
              <a:spcBef>
                <a:spcPts val="0"/>
              </a:spcBef>
              <a:spcAft>
                <a:spcPts val="0"/>
              </a:spcAft>
              <a:buClr>
                <a:schemeClr val="dk1"/>
              </a:buClr>
              <a:buSzPts val="2800"/>
              <a:buFont typeface="Calibri"/>
              <a:buChar char="●"/>
            </a:pPr>
            <a:r>
              <a:rPr lang="en-IN" sz="2800" b="0" i="0" u="none" strike="noStrike" cap="none">
                <a:solidFill>
                  <a:schemeClr val="dk1"/>
                </a:solidFill>
                <a:latin typeface="Calibri"/>
                <a:ea typeface="Calibri"/>
                <a:cs typeface="Calibri"/>
                <a:sym typeface="Calibri"/>
              </a:rPr>
              <a:t> For this work we have software called DBMS (Database Management System).</a:t>
            </a:r>
            <a:endParaRPr/>
          </a:p>
          <a:p>
            <a:pPr marL="457200" marR="0" lvl="0" indent="-406400" algn="l" rtl="0">
              <a:spcBef>
                <a:spcPts val="0"/>
              </a:spcBef>
              <a:spcAft>
                <a:spcPts val="0"/>
              </a:spcAft>
              <a:buClr>
                <a:schemeClr val="dk1"/>
              </a:buClr>
              <a:buSzPts val="2800"/>
              <a:buFont typeface="Calibri"/>
              <a:buChar char="●"/>
            </a:pPr>
            <a:r>
              <a:rPr lang="en-IN" sz="2800">
                <a:solidFill>
                  <a:schemeClr val="dk1"/>
                </a:solidFill>
                <a:latin typeface="Calibri"/>
                <a:ea typeface="Calibri"/>
                <a:cs typeface="Calibri"/>
                <a:sym typeface="Calibri"/>
              </a:rPr>
              <a:t>It is a software where you can Store, Retrieve, Define and Manage our data in a database.</a:t>
            </a:r>
            <a:endParaRPr sz="2800">
              <a:solidFill>
                <a:schemeClr val="dk1"/>
              </a:solidFill>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2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IN"/>
              <a:t>BIG 6 ELEMENTS of a SQL SELECT STATEMENT</a:t>
            </a:r>
            <a:endParaRPr/>
          </a:p>
        </p:txBody>
      </p:sp>
      <p:pic>
        <p:nvPicPr>
          <p:cNvPr id="171" name="Google Shape;171;p24"/>
          <p:cNvPicPr preferRelativeResize="0"/>
          <p:nvPr/>
        </p:nvPicPr>
        <p:blipFill rotWithShape="1">
          <a:blip r:embed="rId3">
            <a:alphaModFix/>
          </a:blip>
          <a:srcRect/>
          <a:stretch/>
        </p:blipFill>
        <p:spPr>
          <a:xfrm>
            <a:off x="1276350" y="1690688"/>
            <a:ext cx="9334500" cy="4557712"/>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25"/>
          <p:cNvSpPr txBox="1"/>
          <p:nvPr/>
        </p:nvSpPr>
        <p:spPr>
          <a:xfrm>
            <a:off x="609600" y="971550"/>
            <a:ext cx="11220300" cy="1323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000" b="1">
                <a:solidFill>
                  <a:schemeClr val="dk1"/>
                </a:solidFill>
                <a:latin typeface="Calibri"/>
                <a:ea typeface="Calibri"/>
                <a:cs typeface="Calibri"/>
                <a:sym typeface="Calibri"/>
              </a:rPr>
              <a:t>SELECT * FROM tablename</a:t>
            </a:r>
            <a:endParaRPr sz="600"/>
          </a:p>
          <a:p>
            <a:pPr marL="0" marR="0" lvl="0" indent="0" algn="l" rtl="0">
              <a:spcBef>
                <a:spcPts val="0"/>
              </a:spcBef>
              <a:spcAft>
                <a:spcPts val="0"/>
              </a:spcAft>
              <a:buNone/>
            </a:pPr>
            <a:r>
              <a:rPr lang="en-IN" sz="2000">
                <a:solidFill>
                  <a:schemeClr val="dk1"/>
                </a:solidFill>
                <a:latin typeface="Calibri"/>
                <a:ea typeface="Calibri"/>
                <a:cs typeface="Calibri"/>
                <a:sym typeface="Calibri"/>
              </a:rPr>
              <a:t>SQL all to select all columns from the specified table, using it without </a:t>
            </a:r>
            <a:r>
              <a:rPr lang="en-IN" sz="2000" b="1">
                <a:solidFill>
                  <a:schemeClr val="dk1"/>
                </a:solidFill>
                <a:latin typeface="Calibri"/>
                <a:ea typeface="Calibri"/>
                <a:cs typeface="Calibri"/>
                <a:sym typeface="Calibri"/>
              </a:rPr>
              <a:t>WHERE clause </a:t>
            </a:r>
            <a:r>
              <a:rPr lang="en-IN" sz="2000">
                <a:solidFill>
                  <a:schemeClr val="dk1"/>
                </a:solidFill>
                <a:latin typeface="Calibri"/>
                <a:ea typeface="Calibri"/>
                <a:cs typeface="Calibri"/>
                <a:sym typeface="Calibri"/>
              </a:rPr>
              <a:t>will return the entire table</a:t>
            </a:r>
            <a:endParaRPr sz="600"/>
          </a:p>
          <a:p>
            <a:pPr marL="0" marR="0" lvl="0" indent="0" algn="l" rtl="0">
              <a:spcBef>
                <a:spcPts val="0"/>
              </a:spcBef>
              <a:spcAft>
                <a:spcPts val="0"/>
              </a:spcAft>
              <a:buNone/>
            </a:pPr>
            <a:r>
              <a:rPr lang="en-IN" sz="2000" b="1">
                <a:solidFill>
                  <a:schemeClr val="dk1"/>
                </a:solidFill>
                <a:latin typeface="Calibri"/>
                <a:ea typeface="Calibri"/>
                <a:cs typeface="Calibri"/>
                <a:sym typeface="Calibri"/>
              </a:rPr>
              <a:t>(</a:t>
            </a:r>
            <a:r>
              <a:rPr lang="en-IN" sz="2000">
                <a:solidFill>
                  <a:schemeClr val="dk1"/>
                </a:solidFill>
                <a:latin typeface="Calibri"/>
                <a:ea typeface="Calibri"/>
                <a:cs typeface="Calibri"/>
                <a:sym typeface="Calibri"/>
              </a:rPr>
              <a:t>use semicolon after every query</a:t>
            </a:r>
            <a:r>
              <a:rPr lang="en-IN" sz="2000" b="1">
                <a:solidFill>
                  <a:schemeClr val="dk1"/>
                </a:solidFill>
                <a:latin typeface="Calibri"/>
                <a:ea typeface="Calibri"/>
                <a:cs typeface="Calibri"/>
                <a:sym typeface="Calibri"/>
              </a:rPr>
              <a:t>)</a:t>
            </a:r>
            <a:endParaRPr sz="2000" b="1">
              <a:solidFill>
                <a:schemeClr val="dk1"/>
              </a:solidFill>
              <a:latin typeface="Calibri"/>
              <a:ea typeface="Calibri"/>
              <a:cs typeface="Calibri"/>
              <a:sym typeface="Calibri"/>
            </a:endParaRPr>
          </a:p>
        </p:txBody>
      </p:sp>
      <p:pic>
        <p:nvPicPr>
          <p:cNvPr id="177" name="Google Shape;177;p25"/>
          <p:cNvPicPr preferRelativeResize="0"/>
          <p:nvPr/>
        </p:nvPicPr>
        <p:blipFill rotWithShape="1">
          <a:blip r:embed="rId3">
            <a:alphaModFix/>
          </a:blip>
          <a:srcRect/>
          <a:stretch/>
        </p:blipFill>
        <p:spPr>
          <a:xfrm>
            <a:off x="2407920" y="2551682"/>
            <a:ext cx="7392838" cy="3648584"/>
          </a:xfrm>
          <a:prstGeom prst="rect">
            <a:avLst/>
          </a:prstGeom>
          <a:noFill/>
          <a:ln>
            <a:noFill/>
          </a:ln>
        </p:spPr>
      </p:pic>
      <p:sp>
        <p:nvSpPr>
          <p:cNvPr id="178" name="Google Shape;178;p25"/>
          <p:cNvSpPr/>
          <p:nvPr/>
        </p:nvSpPr>
        <p:spPr>
          <a:xfrm>
            <a:off x="1676400" y="5044440"/>
            <a:ext cx="731520" cy="213360"/>
          </a:xfrm>
          <a:prstGeom prst="rightArrow">
            <a:avLst>
              <a:gd name="adj1" fmla="val 50000"/>
              <a:gd name="adj2" fmla="val 50000"/>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79" name="Google Shape;179;p25"/>
          <p:cNvSpPr txBox="1"/>
          <p:nvPr/>
        </p:nvSpPr>
        <p:spPr>
          <a:xfrm>
            <a:off x="243840" y="4960620"/>
            <a:ext cx="1645920" cy="381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a:solidFill>
                  <a:schemeClr val="dk1"/>
                </a:solidFill>
                <a:latin typeface="Calibri"/>
                <a:ea typeface="Calibri"/>
                <a:cs typeface="Calibri"/>
                <a:sym typeface="Calibri"/>
              </a:rPr>
              <a:t>Query Result</a:t>
            </a:r>
            <a:endParaRPr sz="1800">
              <a:solidFill>
                <a:schemeClr val="dk1"/>
              </a:solidFill>
              <a:latin typeface="Calibri"/>
              <a:ea typeface="Calibri"/>
              <a:cs typeface="Calibri"/>
              <a:sym typeface="Calibri"/>
            </a:endParaRPr>
          </a:p>
        </p:txBody>
      </p:sp>
      <p:pic>
        <p:nvPicPr>
          <p:cNvPr id="180" name="Google Shape;180;p25"/>
          <p:cNvPicPr preferRelativeResize="0"/>
          <p:nvPr/>
        </p:nvPicPr>
        <p:blipFill rotWithShape="1">
          <a:blip r:embed="rId4">
            <a:alphaModFix/>
          </a:blip>
          <a:srcRect/>
          <a:stretch/>
        </p:blipFill>
        <p:spPr>
          <a:xfrm>
            <a:off x="2858502" y="6456790"/>
            <a:ext cx="6491673" cy="313932"/>
          </a:xfrm>
          <a:prstGeom prst="rect">
            <a:avLst/>
          </a:prstGeom>
          <a:noFill/>
          <a:ln>
            <a:noFill/>
          </a:ln>
        </p:spPr>
      </p:pic>
      <p:sp>
        <p:nvSpPr>
          <p:cNvPr id="181" name="Google Shape;181;p25"/>
          <p:cNvSpPr txBox="1"/>
          <p:nvPr/>
        </p:nvSpPr>
        <p:spPr>
          <a:xfrm>
            <a:off x="723300" y="267900"/>
            <a:ext cx="7715400" cy="661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IN" sz="3100" b="1">
                <a:latin typeface="Calibri"/>
                <a:ea typeface="Calibri"/>
                <a:cs typeface="Calibri"/>
                <a:sym typeface="Calibri"/>
              </a:rPr>
              <a:t>SELECT Statement</a:t>
            </a:r>
            <a:endParaRPr sz="3100" b="1">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26"/>
          <p:cNvSpPr txBox="1"/>
          <p:nvPr/>
        </p:nvSpPr>
        <p:spPr>
          <a:xfrm>
            <a:off x="502920" y="944880"/>
            <a:ext cx="8763000" cy="11391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000">
                <a:solidFill>
                  <a:schemeClr val="dk1"/>
                </a:solidFill>
                <a:latin typeface="Calibri"/>
                <a:ea typeface="Calibri"/>
                <a:cs typeface="Calibri"/>
                <a:sym typeface="Calibri"/>
              </a:rPr>
              <a:t>For seeing only few columns we have to write those specific column names</a:t>
            </a:r>
            <a:endParaRPr sz="2000"/>
          </a:p>
          <a:p>
            <a:pPr marL="0" marR="0" lvl="0" indent="0" algn="l" rtl="0">
              <a:spcBef>
                <a:spcPts val="0"/>
              </a:spcBef>
              <a:spcAft>
                <a:spcPts val="0"/>
              </a:spcAft>
              <a:buNone/>
            </a:pPr>
            <a:r>
              <a:rPr lang="en-IN" sz="2000">
                <a:solidFill>
                  <a:schemeClr val="dk1"/>
                </a:solidFill>
                <a:latin typeface="Calibri"/>
                <a:ea typeface="Calibri"/>
                <a:cs typeface="Calibri"/>
                <a:sym typeface="Calibri"/>
              </a:rPr>
              <a:t>(use commas for after every column name except the last one)</a:t>
            </a:r>
            <a:endParaRPr sz="2000"/>
          </a:p>
          <a:p>
            <a:pPr marL="0" marR="0" lvl="0" indent="0" algn="l" rtl="0">
              <a:spcBef>
                <a:spcPts val="0"/>
              </a:spcBef>
              <a:spcAft>
                <a:spcPts val="0"/>
              </a:spcAft>
              <a:buNone/>
            </a:pPr>
            <a:r>
              <a:rPr lang="en-IN" sz="2000" b="1">
                <a:solidFill>
                  <a:schemeClr val="dk1"/>
                </a:solidFill>
                <a:latin typeface="Calibri"/>
                <a:ea typeface="Calibri"/>
                <a:cs typeface="Calibri"/>
                <a:sym typeface="Calibri"/>
              </a:rPr>
              <a:t>SELECT actor_award_id,first_name,last_name,awards FROM actor_award</a:t>
            </a:r>
            <a:r>
              <a:rPr lang="en-IN" sz="2800" b="1">
                <a:solidFill>
                  <a:schemeClr val="dk1"/>
                </a:solidFill>
                <a:latin typeface="Calibri"/>
                <a:ea typeface="Calibri"/>
                <a:cs typeface="Calibri"/>
                <a:sym typeface="Calibri"/>
              </a:rPr>
              <a:t>;</a:t>
            </a:r>
            <a:endParaRPr sz="2800" b="1">
              <a:solidFill>
                <a:schemeClr val="dk1"/>
              </a:solidFill>
              <a:latin typeface="Calibri"/>
              <a:ea typeface="Calibri"/>
              <a:cs typeface="Calibri"/>
              <a:sym typeface="Calibri"/>
            </a:endParaRPr>
          </a:p>
        </p:txBody>
      </p:sp>
      <p:pic>
        <p:nvPicPr>
          <p:cNvPr id="187" name="Google Shape;187;p26"/>
          <p:cNvPicPr preferRelativeResize="0"/>
          <p:nvPr/>
        </p:nvPicPr>
        <p:blipFill rotWithShape="1">
          <a:blip r:embed="rId3">
            <a:alphaModFix/>
          </a:blip>
          <a:srcRect b="82860"/>
          <a:stretch/>
        </p:blipFill>
        <p:spPr>
          <a:xfrm>
            <a:off x="2488950" y="2454950"/>
            <a:ext cx="6716050" cy="572225"/>
          </a:xfrm>
          <a:prstGeom prst="rect">
            <a:avLst/>
          </a:prstGeom>
          <a:noFill/>
          <a:ln>
            <a:noFill/>
          </a:ln>
        </p:spPr>
      </p:pic>
      <p:sp>
        <p:nvSpPr>
          <p:cNvPr id="188" name="Google Shape;188;p26"/>
          <p:cNvSpPr txBox="1"/>
          <p:nvPr/>
        </p:nvSpPr>
        <p:spPr>
          <a:xfrm>
            <a:off x="616150" y="375050"/>
            <a:ext cx="7715400" cy="661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IN" sz="3100" b="1">
                <a:latin typeface="Calibri"/>
                <a:ea typeface="Calibri"/>
                <a:cs typeface="Calibri"/>
                <a:sym typeface="Calibri"/>
              </a:rPr>
              <a:t>FROM Statement</a:t>
            </a:r>
            <a:endParaRPr sz="3100" b="1">
              <a:latin typeface="Calibri"/>
              <a:ea typeface="Calibri"/>
              <a:cs typeface="Calibri"/>
              <a:sym typeface="Calibri"/>
            </a:endParaRPr>
          </a:p>
        </p:txBody>
      </p:sp>
      <p:pic>
        <p:nvPicPr>
          <p:cNvPr id="189" name="Google Shape;189;p26"/>
          <p:cNvPicPr preferRelativeResize="0"/>
          <p:nvPr/>
        </p:nvPicPr>
        <p:blipFill rotWithShape="1">
          <a:blip r:embed="rId3">
            <a:alphaModFix/>
          </a:blip>
          <a:srcRect t="37951" b="-3611"/>
          <a:stretch/>
        </p:blipFill>
        <p:spPr>
          <a:xfrm>
            <a:off x="3514275" y="3815725"/>
            <a:ext cx="6716050" cy="2192225"/>
          </a:xfrm>
          <a:prstGeom prst="rect">
            <a:avLst/>
          </a:prstGeom>
          <a:noFill/>
          <a:ln>
            <a:noFill/>
          </a:ln>
        </p:spPr>
      </p:pic>
      <p:cxnSp>
        <p:nvCxnSpPr>
          <p:cNvPr id="190" name="Google Shape;190;p26"/>
          <p:cNvCxnSpPr/>
          <p:nvPr/>
        </p:nvCxnSpPr>
        <p:spPr>
          <a:xfrm flipH="1">
            <a:off x="4366575" y="2812850"/>
            <a:ext cx="4800" cy="951000"/>
          </a:xfrm>
          <a:prstGeom prst="straightConnector1">
            <a:avLst/>
          </a:prstGeom>
          <a:noFill/>
          <a:ln w="28575" cap="flat" cmpd="sng">
            <a:solidFill>
              <a:schemeClr val="accent5"/>
            </a:solidFill>
            <a:prstDash val="solid"/>
            <a:round/>
            <a:headEnd type="none" w="med" len="med"/>
            <a:tailEnd type="triangle" w="med" len="med"/>
          </a:ln>
        </p:spPr>
      </p:cxnSp>
      <p:cxnSp>
        <p:nvCxnSpPr>
          <p:cNvPr id="191" name="Google Shape;191;p26"/>
          <p:cNvCxnSpPr/>
          <p:nvPr/>
        </p:nvCxnSpPr>
        <p:spPr>
          <a:xfrm flipH="1">
            <a:off x="5362825" y="2812850"/>
            <a:ext cx="4800" cy="951000"/>
          </a:xfrm>
          <a:prstGeom prst="straightConnector1">
            <a:avLst/>
          </a:prstGeom>
          <a:noFill/>
          <a:ln w="28575" cap="flat" cmpd="sng">
            <a:solidFill>
              <a:schemeClr val="accent5"/>
            </a:solidFill>
            <a:prstDash val="solid"/>
            <a:round/>
            <a:headEnd type="none" w="med" len="med"/>
            <a:tailEnd type="triangle" w="med" len="med"/>
          </a:ln>
        </p:spPr>
      </p:cxnSp>
      <p:cxnSp>
        <p:nvCxnSpPr>
          <p:cNvPr id="192" name="Google Shape;192;p26"/>
          <p:cNvCxnSpPr/>
          <p:nvPr/>
        </p:nvCxnSpPr>
        <p:spPr>
          <a:xfrm flipH="1">
            <a:off x="6093600" y="2812850"/>
            <a:ext cx="4800" cy="951000"/>
          </a:xfrm>
          <a:prstGeom prst="straightConnector1">
            <a:avLst/>
          </a:prstGeom>
          <a:noFill/>
          <a:ln w="28575" cap="flat" cmpd="sng">
            <a:solidFill>
              <a:schemeClr val="accent5"/>
            </a:solidFill>
            <a:prstDash val="solid"/>
            <a:round/>
            <a:headEnd type="none" w="med" len="med"/>
            <a:tailEnd type="triangle" w="med" len="med"/>
          </a:ln>
        </p:spPr>
      </p:cxnSp>
      <p:cxnSp>
        <p:nvCxnSpPr>
          <p:cNvPr id="193" name="Google Shape;193;p26"/>
          <p:cNvCxnSpPr/>
          <p:nvPr/>
        </p:nvCxnSpPr>
        <p:spPr>
          <a:xfrm flipH="1">
            <a:off x="7047275" y="2812850"/>
            <a:ext cx="4800" cy="951000"/>
          </a:xfrm>
          <a:prstGeom prst="straightConnector1">
            <a:avLst/>
          </a:prstGeom>
          <a:noFill/>
          <a:ln w="28575" cap="flat" cmpd="sng">
            <a:solidFill>
              <a:schemeClr val="accent5"/>
            </a:solidFill>
            <a:prstDash val="solid"/>
            <a:round/>
            <a:headEnd type="none" w="med" len="med"/>
            <a:tailEnd type="triangle" w="med" len="med"/>
          </a:ln>
        </p:spPr>
      </p:cxn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27"/>
          <p:cNvSpPr txBox="1"/>
          <p:nvPr/>
        </p:nvSpPr>
        <p:spPr>
          <a:xfrm>
            <a:off x="629555" y="1410470"/>
            <a:ext cx="8839200" cy="708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000" b="1">
                <a:solidFill>
                  <a:schemeClr val="dk1"/>
                </a:solidFill>
                <a:latin typeface="Calibri"/>
                <a:ea typeface="Calibri"/>
                <a:cs typeface="Calibri"/>
                <a:sym typeface="Calibri"/>
              </a:rPr>
              <a:t>SELECT DISTINCT column_name from table_name;</a:t>
            </a:r>
            <a:endParaRPr sz="2000"/>
          </a:p>
          <a:p>
            <a:pPr marL="0" marR="0" lvl="0" indent="0" algn="l" rtl="0">
              <a:spcBef>
                <a:spcPts val="0"/>
              </a:spcBef>
              <a:spcAft>
                <a:spcPts val="0"/>
              </a:spcAft>
              <a:buNone/>
            </a:pPr>
            <a:r>
              <a:rPr lang="en-IN" sz="2000">
                <a:solidFill>
                  <a:schemeClr val="dk1"/>
                </a:solidFill>
                <a:latin typeface="Calibri"/>
                <a:ea typeface="Calibri"/>
                <a:cs typeface="Calibri"/>
                <a:sym typeface="Calibri"/>
              </a:rPr>
              <a:t>Will only show the distinct rows from that table column.</a:t>
            </a:r>
            <a:endParaRPr sz="2000">
              <a:solidFill>
                <a:schemeClr val="dk1"/>
              </a:solidFill>
              <a:latin typeface="Calibri"/>
              <a:ea typeface="Calibri"/>
              <a:cs typeface="Calibri"/>
              <a:sym typeface="Calibri"/>
            </a:endParaRPr>
          </a:p>
        </p:txBody>
      </p:sp>
      <p:pic>
        <p:nvPicPr>
          <p:cNvPr id="199" name="Google Shape;199;p27"/>
          <p:cNvPicPr preferRelativeResize="0"/>
          <p:nvPr/>
        </p:nvPicPr>
        <p:blipFill rotWithShape="1">
          <a:blip r:embed="rId3">
            <a:alphaModFix/>
          </a:blip>
          <a:srcRect/>
          <a:stretch/>
        </p:blipFill>
        <p:spPr>
          <a:xfrm>
            <a:off x="1463040" y="2679197"/>
            <a:ext cx="6979920" cy="2657846"/>
          </a:xfrm>
          <a:prstGeom prst="rect">
            <a:avLst/>
          </a:prstGeom>
          <a:noFill/>
          <a:ln>
            <a:noFill/>
          </a:ln>
        </p:spPr>
      </p:pic>
      <p:pic>
        <p:nvPicPr>
          <p:cNvPr id="200" name="Google Shape;200;p27"/>
          <p:cNvPicPr preferRelativeResize="0"/>
          <p:nvPr/>
        </p:nvPicPr>
        <p:blipFill rotWithShape="1">
          <a:blip r:embed="rId4">
            <a:alphaModFix/>
          </a:blip>
          <a:srcRect/>
          <a:stretch/>
        </p:blipFill>
        <p:spPr>
          <a:xfrm>
            <a:off x="2465312" y="5836921"/>
            <a:ext cx="5840488" cy="417492"/>
          </a:xfrm>
          <a:prstGeom prst="rect">
            <a:avLst/>
          </a:prstGeom>
          <a:noFill/>
          <a:ln>
            <a:noFill/>
          </a:ln>
        </p:spPr>
      </p:pic>
      <p:sp>
        <p:nvSpPr>
          <p:cNvPr id="201" name="Google Shape;201;p27"/>
          <p:cNvSpPr txBox="1"/>
          <p:nvPr/>
        </p:nvSpPr>
        <p:spPr>
          <a:xfrm>
            <a:off x="4373880" y="6384959"/>
            <a:ext cx="480060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a:solidFill>
                  <a:schemeClr val="dk1"/>
                </a:solidFill>
                <a:latin typeface="Calibri"/>
                <a:ea typeface="Calibri"/>
                <a:cs typeface="Calibri"/>
                <a:sym typeface="Calibri"/>
              </a:rPr>
              <a:t>Only 7 rows this time because of distinct feature</a:t>
            </a:r>
            <a:endParaRPr sz="1800">
              <a:solidFill>
                <a:schemeClr val="dk1"/>
              </a:solidFill>
              <a:latin typeface="Calibri"/>
              <a:ea typeface="Calibri"/>
              <a:cs typeface="Calibri"/>
              <a:sym typeface="Calibri"/>
            </a:endParaRPr>
          </a:p>
        </p:txBody>
      </p:sp>
      <p:sp>
        <p:nvSpPr>
          <p:cNvPr id="202" name="Google Shape;202;p27"/>
          <p:cNvSpPr txBox="1"/>
          <p:nvPr/>
        </p:nvSpPr>
        <p:spPr>
          <a:xfrm>
            <a:off x="629550" y="482200"/>
            <a:ext cx="7715400" cy="661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IN" sz="3100" b="1">
                <a:latin typeface="Calibri"/>
                <a:ea typeface="Calibri"/>
                <a:cs typeface="Calibri"/>
                <a:sym typeface="Calibri"/>
              </a:rPr>
              <a:t>DISTINCT Statement</a:t>
            </a:r>
            <a:endParaRPr sz="3100" b="1">
              <a:latin typeface="Calibri"/>
              <a:ea typeface="Calibri"/>
              <a:cs typeface="Calibri"/>
              <a:sym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28"/>
          <p:cNvSpPr txBox="1">
            <a:spLocks noGrp="1"/>
          </p:cNvSpPr>
          <p:nvPr>
            <p:ph type="title"/>
          </p:nvPr>
        </p:nvSpPr>
        <p:spPr>
          <a:xfrm>
            <a:off x="838200" y="1492650"/>
            <a:ext cx="10515600" cy="8694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2800"/>
              <a:buFont typeface="Calibri"/>
              <a:buNone/>
            </a:pPr>
            <a:r>
              <a:rPr lang="en-IN" sz="2000" b="1"/>
              <a:t>WHERE clause </a:t>
            </a:r>
            <a:r>
              <a:rPr lang="en-IN" sz="2000"/>
              <a:t>specifies criteria for filtering the records of your result set.</a:t>
            </a:r>
            <a:br>
              <a:rPr lang="en-IN" sz="2000"/>
            </a:br>
            <a:r>
              <a:rPr lang="en-IN" sz="2000"/>
              <a:t>It can filter records using any of these logical operators. It will come after </a:t>
            </a:r>
            <a:r>
              <a:rPr lang="en-IN" sz="2000" b="1"/>
              <a:t>FROM clause. </a:t>
            </a:r>
            <a:r>
              <a:rPr lang="en-IN" sz="2000"/>
              <a:t>Using</a:t>
            </a:r>
            <a:r>
              <a:rPr lang="en-IN" sz="2000" b="1"/>
              <a:t> AND and OR </a:t>
            </a:r>
            <a:r>
              <a:rPr lang="en-IN" sz="2000"/>
              <a:t>we can use multiple filter at same time. Together using both clauses is a powerful.</a:t>
            </a:r>
            <a:endParaRPr sz="2000" b="1"/>
          </a:p>
        </p:txBody>
      </p:sp>
      <p:pic>
        <p:nvPicPr>
          <p:cNvPr id="208" name="Google Shape;208;p28"/>
          <p:cNvPicPr preferRelativeResize="0"/>
          <p:nvPr/>
        </p:nvPicPr>
        <p:blipFill rotWithShape="1">
          <a:blip r:embed="rId3">
            <a:alphaModFix/>
          </a:blip>
          <a:srcRect/>
          <a:stretch/>
        </p:blipFill>
        <p:spPr>
          <a:xfrm>
            <a:off x="3900200" y="3144608"/>
            <a:ext cx="4019784" cy="3199641"/>
          </a:xfrm>
          <a:prstGeom prst="rect">
            <a:avLst/>
          </a:prstGeom>
          <a:noFill/>
          <a:ln>
            <a:noFill/>
          </a:ln>
        </p:spPr>
      </p:pic>
      <p:sp>
        <p:nvSpPr>
          <p:cNvPr id="209" name="Google Shape;209;p28"/>
          <p:cNvSpPr txBox="1"/>
          <p:nvPr/>
        </p:nvSpPr>
        <p:spPr>
          <a:xfrm>
            <a:off x="723300" y="455425"/>
            <a:ext cx="7715400" cy="661800"/>
          </a:xfrm>
          <a:prstGeom prst="rect">
            <a:avLst/>
          </a:prstGeom>
          <a:noFill/>
          <a:ln>
            <a:noFill/>
          </a:ln>
        </p:spPr>
        <p:txBody>
          <a:bodyPr spcFirstLastPara="1" wrap="square" lIns="91425" tIns="91425" rIns="91425" bIns="91425" anchor="ctr" anchorCtr="0">
            <a:spAutoFit/>
          </a:bodyPr>
          <a:lstStyle/>
          <a:p>
            <a:pPr marL="0" lvl="0" indent="0" algn="l" rtl="0">
              <a:spcBef>
                <a:spcPts val="0"/>
              </a:spcBef>
              <a:spcAft>
                <a:spcPts val="0"/>
              </a:spcAft>
              <a:buNone/>
            </a:pPr>
            <a:r>
              <a:rPr lang="en-IN" sz="3100" b="1">
                <a:latin typeface="Calibri"/>
                <a:ea typeface="Calibri"/>
                <a:cs typeface="Calibri"/>
                <a:sym typeface="Calibri"/>
              </a:rPr>
              <a:t>WHERE statement</a:t>
            </a:r>
            <a:endParaRPr sz="3100" b="1">
              <a:latin typeface="Calibri"/>
              <a:ea typeface="Calibri"/>
              <a:cs typeface="Calibri"/>
              <a:sym typeface="Calibri"/>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29"/>
          <p:cNvSpPr txBox="1"/>
          <p:nvPr/>
        </p:nvSpPr>
        <p:spPr>
          <a:xfrm>
            <a:off x="780900" y="1296900"/>
            <a:ext cx="10496700" cy="1015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000">
                <a:solidFill>
                  <a:schemeClr val="dk1"/>
                </a:solidFill>
                <a:latin typeface="Calibri"/>
                <a:ea typeface="Calibri"/>
                <a:cs typeface="Calibri"/>
                <a:sym typeface="Calibri"/>
              </a:rPr>
              <a:t>The sequence of </a:t>
            </a:r>
            <a:r>
              <a:rPr lang="en-IN" sz="2000" b="1">
                <a:solidFill>
                  <a:schemeClr val="dk1"/>
                </a:solidFill>
                <a:latin typeface="Calibri"/>
                <a:ea typeface="Calibri"/>
                <a:cs typeface="Calibri"/>
                <a:sym typeface="Calibri"/>
              </a:rPr>
              <a:t>AND and OR </a:t>
            </a:r>
            <a:r>
              <a:rPr lang="en-IN" sz="2000">
                <a:solidFill>
                  <a:schemeClr val="dk1"/>
                </a:solidFill>
                <a:latin typeface="Calibri"/>
                <a:ea typeface="Calibri"/>
                <a:cs typeface="Calibri"/>
                <a:sym typeface="Calibri"/>
              </a:rPr>
              <a:t>matters ,so use according to need.</a:t>
            </a:r>
            <a:endParaRPr sz="2000"/>
          </a:p>
          <a:p>
            <a:pPr marL="0" marR="0" lvl="0" indent="0" algn="l" rtl="0">
              <a:spcBef>
                <a:spcPts val="0"/>
              </a:spcBef>
              <a:spcAft>
                <a:spcPts val="0"/>
              </a:spcAft>
              <a:buNone/>
            </a:pPr>
            <a:r>
              <a:rPr lang="en-IN" sz="2000">
                <a:solidFill>
                  <a:schemeClr val="dk1"/>
                </a:solidFill>
                <a:latin typeface="Calibri"/>
                <a:ea typeface="Calibri"/>
                <a:cs typeface="Calibri"/>
                <a:sym typeface="Calibri"/>
              </a:rPr>
              <a:t>If you are having multiple </a:t>
            </a:r>
            <a:r>
              <a:rPr lang="en-IN" sz="2000" b="1">
                <a:solidFill>
                  <a:schemeClr val="dk1"/>
                </a:solidFill>
                <a:latin typeface="Calibri"/>
                <a:ea typeface="Calibri"/>
                <a:cs typeface="Calibri"/>
                <a:sym typeface="Calibri"/>
              </a:rPr>
              <a:t>OR</a:t>
            </a:r>
            <a:r>
              <a:rPr lang="en-IN" sz="2000">
                <a:solidFill>
                  <a:schemeClr val="dk1"/>
                </a:solidFill>
                <a:latin typeface="Calibri"/>
                <a:ea typeface="Calibri"/>
                <a:cs typeface="Calibri"/>
                <a:sym typeface="Calibri"/>
              </a:rPr>
              <a:t> clause u can use IN.</a:t>
            </a:r>
            <a:endParaRPr sz="2000"/>
          </a:p>
          <a:p>
            <a:pPr marL="0" marR="0" lvl="0" indent="0" algn="l" rtl="0">
              <a:spcBef>
                <a:spcPts val="0"/>
              </a:spcBef>
              <a:spcAft>
                <a:spcPts val="0"/>
              </a:spcAft>
              <a:buNone/>
            </a:pPr>
            <a:r>
              <a:rPr lang="en-IN" sz="2000" b="1">
                <a:solidFill>
                  <a:schemeClr val="dk1"/>
                </a:solidFill>
                <a:latin typeface="Calibri"/>
                <a:ea typeface="Calibri"/>
                <a:cs typeface="Calibri"/>
                <a:sym typeface="Calibri"/>
              </a:rPr>
              <a:t>OR rental_duration in (3,5,6)</a:t>
            </a:r>
            <a:endParaRPr sz="2000" b="1">
              <a:solidFill>
                <a:schemeClr val="dk1"/>
              </a:solidFill>
              <a:latin typeface="Calibri"/>
              <a:ea typeface="Calibri"/>
              <a:cs typeface="Calibri"/>
              <a:sym typeface="Calibri"/>
            </a:endParaRPr>
          </a:p>
        </p:txBody>
      </p:sp>
      <p:pic>
        <p:nvPicPr>
          <p:cNvPr id="215" name="Google Shape;215;p29"/>
          <p:cNvPicPr preferRelativeResize="0"/>
          <p:nvPr/>
        </p:nvPicPr>
        <p:blipFill rotWithShape="1">
          <a:blip r:embed="rId3">
            <a:alphaModFix/>
          </a:blip>
          <a:srcRect/>
          <a:stretch/>
        </p:blipFill>
        <p:spPr>
          <a:xfrm>
            <a:off x="628427" y="2561625"/>
            <a:ext cx="10993384" cy="4296375"/>
          </a:xfrm>
          <a:prstGeom prst="rect">
            <a:avLst/>
          </a:prstGeom>
          <a:noFill/>
          <a:ln>
            <a:noFill/>
          </a:ln>
        </p:spPr>
      </p:pic>
      <p:cxnSp>
        <p:nvCxnSpPr>
          <p:cNvPr id="216" name="Google Shape;216;p29"/>
          <p:cNvCxnSpPr/>
          <p:nvPr/>
        </p:nvCxnSpPr>
        <p:spPr>
          <a:xfrm rot="-5400000">
            <a:off x="10635450" y="4621977"/>
            <a:ext cx="1532700" cy="248400"/>
          </a:xfrm>
          <a:prstGeom prst="bentConnector3">
            <a:avLst>
              <a:gd name="adj1" fmla="val -568"/>
            </a:avLst>
          </a:prstGeom>
          <a:noFill/>
          <a:ln w="28575" cap="flat" cmpd="sng">
            <a:solidFill>
              <a:schemeClr val="accent1"/>
            </a:solidFill>
            <a:prstDash val="solid"/>
            <a:miter lim="800000"/>
            <a:headEnd type="none" w="sm" len="sm"/>
            <a:tailEnd type="triangle" w="med" len="med"/>
          </a:ln>
        </p:spPr>
      </p:cxnSp>
      <p:sp>
        <p:nvSpPr>
          <p:cNvPr id="217" name="Google Shape;217;p29"/>
          <p:cNvSpPr txBox="1"/>
          <p:nvPr/>
        </p:nvSpPr>
        <p:spPr>
          <a:xfrm>
            <a:off x="10162903" y="3122806"/>
            <a:ext cx="2029097" cy="9233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a:solidFill>
                  <a:schemeClr val="dk1"/>
                </a:solidFill>
                <a:latin typeface="Calibri"/>
                <a:ea typeface="Calibri"/>
                <a:cs typeface="Calibri"/>
                <a:sym typeface="Calibri"/>
              </a:rPr>
              <a:t>Even length is 48 b/c of duration 3 its coming in result</a:t>
            </a:r>
            <a:endParaRPr sz="1800">
              <a:solidFill>
                <a:schemeClr val="dk1"/>
              </a:solidFill>
              <a:latin typeface="Calibri"/>
              <a:ea typeface="Calibri"/>
              <a:cs typeface="Calibri"/>
              <a:sym typeface="Calibri"/>
            </a:endParaRPr>
          </a:p>
        </p:txBody>
      </p:sp>
      <p:sp>
        <p:nvSpPr>
          <p:cNvPr id="218" name="Google Shape;218;p29"/>
          <p:cNvSpPr txBox="1"/>
          <p:nvPr/>
        </p:nvSpPr>
        <p:spPr>
          <a:xfrm>
            <a:off x="830450" y="401825"/>
            <a:ext cx="7715400" cy="661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IN" sz="3100" b="1">
                <a:latin typeface="Calibri"/>
                <a:ea typeface="Calibri"/>
                <a:cs typeface="Calibri"/>
                <a:sym typeface="Calibri"/>
              </a:rPr>
              <a:t>Operator demo with WHERE clause</a:t>
            </a:r>
            <a:endParaRPr sz="3100" b="1">
              <a:latin typeface="Calibri"/>
              <a:ea typeface="Calibri"/>
              <a:cs typeface="Calibri"/>
              <a:sym typeface="Calibri"/>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3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IN" sz="3100" b="1"/>
              <a:t>LIKE Operator</a:t>
            </a:r>
            <a:endParaRPr sz="3100" b="1"/>
          </a:p>
        </p:txBody>
      </p:sp>
      <p:sp>
        <p:nvSpPr>
          <p:cNvPr id="224" name="Google Shape;224;p30"/>
          <p:cNvSpPr txBox="1"/>
          <p:nvPr/>
        </p:nvSpPr>
        <p:spPr>
          <a:xfrm flipH="1">
            <a:off x="838200" y="1429078"/>
            <a:ext cx="9563100" cy="400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000">
                <a:solidFill>
                  <a:schemeClr val="dk1"/>
                </a:solidFill>
                <a:latin typeface="Calibri"/>
                <a:ea typeface="Calibri"/>
                <a:cs typeface="Calibri"/>
                <a:sym typeface="Calibri"/>
              </a:rPr>
              <a:t>Allows you to use pattern matching in your logical operators</a:t>
            </a:r>
            <a:endParaRPr sz="2000">
              <a:solidFill>
                <a:schemeClr val="dk1"/>
              </a:solidFill>
              <a:latin typeface="Calibri"/>
              <a:ea typeface="Calibri"/>
              <a:cs typeface="Calibri"/>
              <a:sym typeface="Calibri"/>
            </a:endParaRPr>
          </a:p>
        </p:txBody>
      </p:sp>
      <p:pic>
        <p:nvPicPr>
          <p:cNvPr id="225" name="Google Shape;225;p30"/>
          <p:cNvPicPr preferRelativeResize="0"/>
          <p:nvPr/>
        </p:nvPicPr>
        <p:blipFill rotWithShape="1">
          <a:blip r:embed="rId3">
            <a:alphaModFix/>
          </a:blip>
          <a:srcRect/>
          <a:stretch/>
        </p:blipFill>
        <p:spPr>
          <a:xfrm>
            <a:off x="4028808" y="1952298"/>
            <a:ext cx="3829584" cy="469648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3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IN" sz="3100" b="1"/>
              <a:t>LIKE operator</a:t>
            </a:r>
            <a:endParaRPr sz="3100" b="1"/>
          </a:p>
        </p:txBody>
      </p:sp>
      <p:pic>
        <p:nvPicPr>
          <p:cNvPr id="231" name="Google Shape;231;p31"/>
          <p:cNvPicPr preferRelativeResize="0"/>
          <p:nvPr/>
        </p:nvPicPr>
        <p:blipFill rotWithShape="1">
          <a:blip r:embed="rId3">
            <a:alphaModFix/>
          </a:blip>
          <a:srcRect/>
          <a:stretch/>
        </p:blipFill>
        <p:spPr>
          <a:xfrm>
            <a:off x="1548400" y="1850620"/>
            <a:ext cx="7901482" cy="3296110"/>
          </a:xfrm>
          <a:prstGeom prst="rect">
            <a:avLst/>
          </a:prstGeom>
          <a:noFill/>
          <a:ln>
            <a:noFill/>
          </a:ln>
        </p:spPr>
      </p:pic>
      <p:cxnSp>
        <p:nvCxnSpPr>
          <p:cNvPr id="232" name="Google Shape;232;p31"/>
          <p:cNvCxnSpPr/>
          <p:nvPr/>
        </p:nvCxnSpPr>
        <p:spPr>
          <a:xfrm flipH="1">
            <a:off x="2400300" y="5810250"/>
            <a:ext cx="1828800" cy="552600"/>
          </a:xfrm>
          <a:prstGeom prst="bentConnector3">
            <a:avLst>
              <a:gd name="adj1" fmla="val -2083"/>
            </a:avLst>
          </a:prstGeom>
          <a:noFill/>
          <a:ln w="57150" cap="flat" cmpd="sng">
            <a:solidFill>
              <a:schemeClr val="accent1"/>
            </a:solidFill>
            <a:prstDash val="solid"/>
            <a:miter lim="800000"/>
            <a:headEnd type="none" w="sm" len="sm"/>
            <a:tailEnd type="triangle" w="med" len="med"/>
          </a:ln>
        </p:spPr>
      </p:cxnSp>
      <p:sp>
        <p:nvSpPr>
          <p:cNvPr id="233" name="Google Shape;233;p31"/>
          <p:cNvSpPr txBox="1"/>
          <p:nvPr/>
        </p:nvSpPr>
        <p:spPr>
          <a:xfrm>
            <a:off x="0" y="5762855"/>
            <a:ext cx="2419350" cy="9233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a:solidFill>
                  <a:schemeClr val="dk1"/>
                </a:solidFill>
                <a:latin typeface="Calibri"/>
                <a:ea typeface="Calibri"/>
                <a:cs typeface="Calibri"/>
                <a:sym typeface="Calibri"/>
              </a:rPr>
              <a:t>All the title name which start with “AL” filtered out.</a:t>
            </a:r>
            <a:endParaRPr sz="1800">
              <a:solidFill>
                <a:schemeClr val="dk1"/>
              </a:solidFill>
              <a:latin typeface="Calibri"/>
              <a:ea typeface="Calibri"/>
              <a:cs typeface="Calibri"/>
              <a:sym typeface="Calibri"/>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3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2800"/>
              <a:buFont typeface="Calibri"/>
              <a:buNone/>
            </a:pPr>
            <a:r>
              <a:rPr lang="en-IN" sz="2800" b="1"/>
              <a:t>Group BY </a:t>
            </a:r>
            <a:r>
              <a:rPr lang="en-IN" sz="2800"/>
              <a:t>– It allows us to perform segment analysis on our data at various levels of granularity. You can use multiple columns for grouping if needed. Combining GROUP BY with aggregate functions like COUNT or SUM to specify how values are summarized for each group.</a:t>
            </a:r>
            <a:endParaRPr sz="2800"/>
          </a:p>
        </p:txBody>
      </p:sp>
      <p:pic>
        <p:nvPicPr>
          <p:cNvPr id="239" name="Google Shape;239;p32"/>
          <p:cNvPicPr preferRelativeResize="0"/>
          <p:nvPr/>
        </p:nvPicPr>
        <p:blipFill rotWithShape="1">
          <a:blip r:embed="rId3">
            <a:alphaModFix/>
          </a:blip>
          <a:srcRect/>
          <a:stretch/>
        </p:blipFill>
        <p:spPr>
          <a:xfrm>
            <a:off x="2419351" y="2052638"/>
            <a:ext cx="5977282" cy="462027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p3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libri"/>
              <a:buNone/>
            </a:pPr>
            <a:r>
              <a:rPr lang="en-IN"/>
              <a:t>AGGREGATE FUNCTIONS</a:t>
            </a:r>
            <a:endParaRPr/>
          </a:p>
        </p:txBody>
      </p:sp>
      <p:pic>
        <p:nvPicPr>
          <p:cNvPr id="245" name="Google Shape;245;p33"/>
          <p:cNvPicPr preferRelativeResize="0"/>
          <p:nvPr/>
        </p:nvPicPr>
        <p:blipFill rotWithShape="1">
          <a:blip r:embed="rId3">
            <a:alphaModFix/>
          </a:blip>
          <a:srcRect/>
          <a:stretch/>
        </p:blipFill>
        <p:spPr>
          <a:xfrm>
            <a:off x="3857625" y="2852539"/>
            <a:ext cx="3891193" cy="3138685"/>
          </a:xfrm>
          <a:prstGeom prst="rect">
            <a:avLst/>
          </a:prstGeom>
          <a:noFill/>
          <a:ln>
            <a:noFill/>
          </a:ln>
        </p:spPr>
      </p:pic>
      <p:sp>
        <p:nvSpPr>
          <p:cNvPr id="246" name="Google Shape;246;p33"/>
          <p:cNvSpPr txBox="1"/>
          <p:nvPr/>
        </p:nvSpPr>
        <p:spPr>
          <a:xfrm>
            <a:off x="1019175" y="1609725"/>
            <a:ext cx="9725025" cy="95410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800">
                <a:solidFill>
                  <a:schemeClr val="dk1"/>
                </a:solidFill>
                <a:latin typeface="Calibri"/>
                <a:ea typeface="Calibri"/>
                <a:cs typeface="Calibri"/>
                <a:sym typeface="Calibri"/>
              </a:rPr>
              <a:t>The powerful functions below can be used GROUP BY to provide group-level summaries.</a:t>
            </a:r>
            <a:endParaRPr sz="2800">
              <a:solidFill>
                <a:schemeClr val="dk1"/>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libri"/>
              <a:buNone/>
            </a:pPr>
            <a:r>
              <a:rPr lang="en-IN"/>
              <a:t>What is RDBMS?</a:t>
            </a:r>
            <a:endParaRPr/>
          </a:p>
        </p:txBody>
      </p:sp>
      <p:sp>
        <p:nvSpPr>
          <p:cNvPr id="97" name="Google Shape;97;p15"/>
          <p:cNvSpPr txBox="1"/>
          <p:nvPr/>
        </p:nvSpPr>
        <p:spPr>
          <a:xfrm>
            <a:off x="1047750" y="1943100"/>
            <a:ext cx="10305900" cy="3109200"/>
          </a:xfrm>
          <a:prstGeom prst="rect">
            <a:avLst/>
          </a:prstGeom>
          <a:noFill/>
          <a:ln>
            <a:noFill/>
          </a:ln>
        </p:spPr>
        <p:txBody>
          <a:bodyPr spcFirstLastPara="1" wrap="square" lIns="91425" tIns="45700" rIns="91425" bIns="45700" anchor="t" anchorCtr="0">
            <a:spAutoFit/>
          </a:bodyPr>
          <a:lstStyle/>
          <a:p>
            <a:pPr marL="457200" marR="0" lvl="0" indent="-406400" algn="l" rtl="0">
              <a:spcBef>
                <a:spcPts val="0"/>
              </a:spcBef>
              <a:spcAft>
                <a:spcPts val="0"/>
              </a:spcAft>
              <a:buClr>
                <a:schemeClr val="dk1"/>
              </a:buClr>
              <a:buSzPts val="2800"/>
              <a:buFont typeface="Calibri"/>
              <a:buChar char="●"/>
            </a:pPr>
            <a:r>
              <a:rPr lang="en-IN" sz="2800">
                <a:solidFill>
                  <a:schemeClr val="dk1"/>
                </a:solidFill>
                <a:latin typeface="Calibri"/>
                <a:ea typeface="Calibri"/>
                <a:cs typeface="Calibri"/>
                <a:sym typeface="Calibri"/>
              </a:rPr>
              <a:t>Relational DBMS are mostly used DBMS models because of its easy and flexible nature. </a:t>
            </a:r>
            <a:endParaRPr sz="2800">
              <a:solidFill>
                <a:schemeClr val="dk1"/>
              </a:solidFill>
              <a:latin typeface="Calibri"/>
              <a:ea typeface="Calibri"/>
              <a:cs typeface="Calibri"/>
              <a:sym typeface="Calibri"/>
            </a:endParaRPr>
          </a:p>
          <a:p>
            <a:pPr marL="457200" marR="0" lvl="0" indent="-406400" algn="l" rtl="0">
              <a:spcBef>
                <a:spcPts val="0"/>
              </a:spcBef>
              <a:spcAft>
                <a:spcPts val="0"/>
              </a:spcAft>
              <a:buClr>
                <a:schemeClr val="dk1"/>
              </a:buClr>
              <a:buSzPts val="2800"/>
              <a:buFont typeface="Calibri"/>
              <a:buChar char="●"/>
            </a:pPr>
            <a:r>
              <a:rPr lang="en-IN" sz="2800">
                <a:solidFill>
                  <a:schemeClr val="dk1"/>
                </a:solidFill>
                <a:latin typeface="Calibri"/>
                <a:ea typeface="Calibri"/>
                <a:cs typeface="Calibri"/>
                <a:sym typeface="Calibri"/>
              </a:rPr>
              <a:t>This model is worked on normalizing data in the database. Its gives users the ability to update, query and administer a relational database. </a:t>
            </a:r>
            <a:endParaRPr sz="2800">
              <a:solidFill>
                <a:schemeClr val="dk1"/>
              </a:solidFill>
              <a:latin typeface="Calibri"/>
              <a:ea typeface="Calibri"/>
              <a:cs typeface="Calibri"/>
              <a:sym typeface="Calibri"/>
            </a:endParaRPr>
          </a:p>
          <a:p>
            <a:pPr marL="457200" marR="0" lvl="0" indent="-406400" algn="l" rtl="0">
              <a:spcBef>
                <a:spcPts val="0"/>
              </a:spcBef>
              <a:spcAft>
                <a:spcPts val="0"/>
              </a:spcAft>
              <a:buClr>
                <a:schemeClr val="dk1"/>
              </a:buClr>
              <a:buSzPts val="2800"/>
              <a:buFont typeface="Calibri"/>
              <a:buChar char="●"/>
            </a:pPr>
            <a:r>
              <a:rPr lang="en-IN" sz="2800">
                <a:solidFill>
                  <a:schemeClr val="dk1"/>
                </a:solidFill>
                <a:latin typeface="Calibri"/>
                <a:ea typeface="Calibri"/>
                <a:cs typeface="Calibri"/>
                <a:sym typeface="Calibri"/>
              </a:rPr>
              <a:t>SQL is typically the standard programming language used to access the database.</a:t>
            </a:r>
            <a:endParaRPr sz="2800">
              <a:solidFill>
                <a:schemeClr val="dk1"/>
              </a:solidFill>
              <a:latin typeface="Calibri"/>
              <a:ea typeface="Calibri"/>
              <a:cs typeface="Calibri"/>
              <a:sym typeface="Calibri"/>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p34"/>
          <p:cNvSpPr txBox="1">
            <a:spLocks noGrp="1"/>
          </p:cNvSpPr>
          <p:nvPr>
            <p:ph type="title"/>
          </p:nvPr>
        </p:nvSpPr>
        <p:spPr>
          <a:xfrm>
            <a:off x="704850" y="574675"/>
            <a:ext cx="10515600" cy="1292225"/>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2800"/>
              <a:buFont typeface="Calibri"/>
              <a:buNone/>
            </a:pPr>
            <a:r>
              <a:rPr lang="en-IN" sz="2800" b="1"/>
              <a:t>HAVING</a:t>
            </a:r>
            <a:r>
              <a:rPr lang="en-IN" sz="2800"/>
              <a:t> – It is an optional clause you can use with GROUP BY to limit your result set to group which certain logic criteria. It comes after GROUP BY and before ORDER BY.</a:t>
            </a:r>
            <a:endParaRPr sz="2800"/>
          </a:p>
        </p:txBody>
      </p:sp>
      <p:pic>
        <p:nvPicPr>
          <p:cNvPr id="252" name="Google Shape;252;p34"/>
          <p:cNvPicPr preferRelativeResize="0"/>
          <p:nvPr/>
        </p:nvPicPr>
        <p:blipFill rotWithShape="1">
          <a:blip r:embed="rId3">
            <a:alphaModFix/>
          </a:blip>
          <a:srcRect/>
          <a:stretch/>
        </p:blipFill>
        <p:spPr>
          <a:xfrm>
            <a:off x="3066646" y="2228547"/>
            <a:ext cx="5792008" cy="4344006"/>
          </a:xfrm>
          <a:prstGeom prst="rect">
            <a:avLst/>
          </a:prstGeom>
          <a:noFill/>
          <a:ln>
            <a:noFill/>
          </a:ln>
        </p:spPr>
      </p:pic>
      <p:cxnSp>
        <p:nvCxnSpPr>
          <p:cNvPr id="253" name="Google Shape;253;p34"/>
          <p:cNvCxnSpPr/>
          <p:nvPr/>
        </p:nvCxnSpPr>
        <p:spPr>
          <a:xfrm rot="10800000" flipH="1">
            <a:off x="7772400" y="1866900"/>
            <a:ext cx="1581300" cy="571500"/>
          </a:xfrm>
          <a:prstGeom prst="curvedConnector3">
            <a:avLst>
              <a:gd name="adj1" fmla="val 35539"/>
            </a:avLst>
          </a:prstGeom>
          <a:noFill/>
          <a:ln w="38100" cap="flat" cmpd="sng">
            <a:solidFill>
              <a:schemeClr val="accent1"/>
            </a:solidFill>
            <a:prstDash val="solid"/>
            <a:miter lim="800000"/>
            <a:headEnd type="none" w="sm" len="sm"/>
            <a:tailEnd type="triangle" w="med" len="med"/>
          </a:ln>
        </p:spPr>
      </p:cxnSp>
      <p:sp>
        <p:nvSpPr>
          <p:cNvPr id="254" name="Google Shape;254;p34"/>
          <p:cNvSpPr txBox="1"/>
          <p:nvPr/>
        </p:nvSpPr>
        <p:spPr>
          <a:xfrm>
            <a:off x="9353550" y="1678391"/>
            <a:ext cx="2647950"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a:solidFill>
                  <a:schemeClr val="dk1"/>
                </a:solidFill>
                <a:latin typeface="Calibri"/>
                <a:ea typeface="Calibri"/>
                <a:cs typeface="Calibri"/>
                <a:sym typeface="Calibri"/>
              </a:rPr>
              <a:t>Alias to change column name for that query result</a:t>
            </a:r>
            <a:endParaRPr sz="1800">
              <a:solidFill>
                <a:schemeClr val="dk1"/>
              </a:solidFill>
              <a:latin typeface="Calibri"/>
              <a:ea typeface="Calibri"/>
              <a:cs typeface="Calibri"/>
              <a:sym typeface="Calibri"/>
            </a:endParaRPr>
          </a:p>
        </p:txBody>
      </p:sp>
      <p:cxnSp>
        <p:nvCxnSpPr>
          <p:cNvPr id="255" name="Google Shape;255;p34"/>
          <p:cNvCxnSpPr/>
          <p:nvPr/>
        </p:nvCxnSpPr>
        <p:spPr>
          <a:xfrm>
            <a:off x="6096000" y="5295900"/>
            <a:ext cx="2228850" cy="0"/>
          </a:xfrm>
          <a:prstGeom prst="straightConnector1">
            <a:avLst/>
          </a:prstGeom>
          <a:noFill/>
          <a:ln w="38100" cap="flat" cmpd="sng">
            <a:solidFill>
              <a:schemeClr val="accent1"/>
            </a:solidFill>
            <a:prstDash val="solid"/>
            <a:miter lim="800000"/>
            <a:headEnd type="none" w="sm" len="sm"/>
            <a:tailEnd type="triangle" w="med" len="med"/>
          </a:ln>
        </p:spPr>
      </p:cxnSp>
      <p:sp>
        <p:nvSpPr>
          <p:cNvPr id="256" name="Google Shape;256;p34"/>
          <p:cNvSpPr txBox="1"/>
          <p:nvPr/>
        </p:nvSpPr>
        <p:spPr>
          <a:xfrm>
            <a:off x="8324850" y="5038725"/>
            <a:ext cx="3676650"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a:solidFill>
                  <a:schemeClr val="dk1"/>
                </a:solidFill>
                <a:latin typeface="Calibri"/>
                <a:ea typeface="Calibri"/>
                <a:cs typeface="Calibri"/>
                <a:sym typeface="Calibri"/>
              </a:rPr>
              <a:t>The result got grouped with filter in rental_duration and count_id</a:t>
            </a:r>
            <a:endParaRPr sz="1800">
              <a:solidFill>
                <a:schemeClr val="dk1"/>
              </a:solidFill>
              <a:latin typeface="Calibri"/>
              <a:ea typeface="Calibri"/>
              <a:cs typeface="Calibri"/>
              <a:sym typeface="Calibri"/>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3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IN"/>
              <a:t>Difference between WHERE and HAVING</a:t>
            </a:r>
            <a:endParaRPr/>
          </a:p>
        </p:txBody>
      </p:sp>
      <p:sp>
        <p:nvSpPr>
          <p:cNvPr id="262" name="Google Shape;262;p35"/>
          <p:cNvSpPr txBox="1"/>
          <p:nvPr/>
        </p:nvSpPr>
        <p:spPr>
          <a:xfrm>
            <a:off x="971550" y="2076450"/>
            <a:ext cx="10077300" cy="39711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800">
                <a:solidFill>
                  <a:schemeClr val="dk1"/>
                </a:solidFill>
                <a:latin typeface="Calibri"/>
                <a:ea typeface="Calibri"/>
                <a:cs typeface="Calibri"/>
                <a:sym typeface="Calibri"/>
              </a:rPr>
              <a:t>In WHERE clause the records are filtered directly from the table while in HAVING clause the records are filtered from the groupings.</a:t>
            </a:r>
            <a:endParaRPr/>
          </a:p>
          <a:p>
            <a:pPr marL="0" marR="0" lvl="0" indent="0" algn="l" rtl="0">
              <a:spcBef>
                <a:spcPts val="0"/>
              </a:spcBef>
              <a:spcAft>
                <a:spcPts val="0"/>
              </a:spcAft>
              <a:buNone/>
            </a:pPr>
            <a:endParaRPr sz="2800">
              <a:solidFill>
                <a:schemeClr val="dk1"/>
              </a:solidFill>
              <a:latin typeface="Calibri"/>
              <a:ea typeface="Calibri"/>
              <a:cs typeface="Calibri"/>
              <a:sym typeface="Calibri"/>
            </a:endParaRPr>
          </a:p>
          <a:p>
            <a:pPr marL="0" marR="0" lvl="0" indent="0" algn="l" rtl="0">
              <a:spcBef>
                <a:spcPts val="0"/>
              </a:spcBef>
              <a:spcAft>
                <a:spcPts val="0"/>
              </a:spcAft>
              <a:buNone/>
            </a:pPr>
            <a:r>
              <a:rPr lang="en-IN" sz="2800">
                <a:solidFill>
                  <a:schemeClr val="dk1"/>
                </a:solidFill>
                <a:latin typeface="Calibri"/>
                <a:ea typeface="Calibri"/>
                <a:cs typeface="Calibri"/>
                <a:sym typeface="Calibri"/>
              </a:rPr>
              <a:t>In WHERE we can’t use aggregate functions to filter the records while in HAVING we can use the aggregate functions for filtering the records.</a:t>
            </a:r>
            <a:endParaRPr/>
          </a:p>
          <a:p>
            <a:pPr marL="0" marR="0" lvl="0" indent="0" algn="l" rtl="0">
              <a:spcBef>
                <a:spcPts val="0"/>
              </a:spcBef>
              <a:spcAft>
                <a:spcPts val="0"/>
              </a:spcAft>
              <a:buNone/>
            </a:pPr>
            <a:endParaRPr sz="2800">
              <a:solidFill>
                <a:schemeClr val="dk1"/>
              </a:solidFill>
              <a:latin typeface="Calibri"/>
              <a:ea typeface="Calibri"/>
              <a:cs typeface="Calibri"/>
              <a:sym typeface="Calibri"/>
            </a:endParaRPr>
          </a:p>
          <a:p>
            <a:pPr marL="0" marR="0" lvl="0" indent="0" algn="l" rtl="0">
              <a:spcBef>
                <a:spcPts val="0"/>
              </a:spcBef>
              <a:spcAft>
                <a:spcPts val="0"/>
              </a:spcAft>
              <a:buNone/>
            </a:pPr>
            <a:r>
              <a:rPr lang="en-IN" sz="2800">
                <a:solidFill>
                  <a:schemeClr val="dk1"/>
                </a:solidFill>
                <a:latin typeface="Calibri"/>
                <a:ea typeface="Calibri"/>
                <a:cs typeface="Calibri"/>
                <a:sym typeface="Calibri"/>
              </a:rPr>
              <a:t>WHERE can be used with DML commands, HAVING is used with SELECT and conjunction with GROUP BY.</a:t>
            </a:r>
            <a:endParaRPr sz="2800">
              <a:solidFill>
                <a:schemeClr val="dk1"/>
              </a:solidFill>
              <a:latin typeface="Calibri"/>
              <a:ea typeface="Calibri"/>
              <a:cs typeface="Calibri"/>
              <a:sym typeface="Calibri"/>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36"/>
          <p:cNvSpPr txBox="1">
            <a:spLocks noGrp="1"/>
          </p:cNvSpPr>
          <p:nvPr>
            <p:ph type="title"/>
          </p:nvPr>
        </p:nvSpPr>
        <p:spPr>
          <a:xfrm>
            <a:off x="838200" y="365125"/>
            <a:ext cx="10515600" cy="892175"/>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2800"/>
              <a:buFont typeface="Calibri"/>
              <a:buNone/>
            </a:pPr>
            <a:r>
              <a:rPr lang="en-IN" sz="2800" b="1"/>
              <a:t>ORDER BY</a:t>
            </a:r>
            <a:r>
              <a:rPr lang="en-IN" sz="2800"/>
              <a:t> – It let you result sorted. It defaults to ascending order but can be modified to sort in descending order also.</a:t>
            </a:r>
            <a:endParaRPr sz="2800"/>
          </a:p>
        </p:txBody>
      </p:sp>
      <p:sp>
        <p:nvSpPr>
          <p:cNvPr id="268" name="Google Shape;268;p36"/>
          <p:cNvSpPr txBox="1"/>
          <p:nvPr/>
        </p:nvSpPr>
        <p:spPr>
          <a:xfrm>
            <a:off x="9239250" y="2814935"/>
            <a:ext cx="2800350" cy="9233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a:solidFill>
                  <a:schemeClr val="dk1"/>
                </a:solidFill>
                <a:latin typeface="Calibri"/>
                <a:ea typeface="Calibri"/>
                <a:cs typeface="Calibri"/>
                <a:sym typeface="Calibri"/>
              </a:rPr>
              <a:t>Instead of using column name we can also use column number also</a:t>
            </a:r>
            <a:endParaRPr sz="1800">
              <a:solidFill>
                <a:schemeClr val="dk1"/>
              </a:solidFill>
              <a:latin typeface="Calibri"/>
              <a:ea typeface="Calibri"/>
              <a:cs typeface="Calibri"/>
              <a:sym typeface="Calibri"/>
            </a:endParaRPr>
          </a:p>
        </p:txBody>
      </p:sp>
      <p:sp>
        <p:nvSpPr>
          <p:cNvPr id="269" name="Google Shape;269;p36"/>
          <p:cNvSpPr txBox="1"/>
          <p:nvPr/>
        </p:nvSpPr>
        <p:spPr>
          <a:xfrm>
            <a:off x="9239250" y="4535308"/>
            <a:ext cx="2800350" cy="175432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a:solidFill>
                  <a:schemeClr val="dk1"/>
                </a:solidFill>
                <a:latin typeface="Calibri"/>
                <a:ea typeface="Calibri"/>
                <a:cs typeface="Calibri"/>
                <a:sym typeface="Calibri"/>
              </a:rPr>
              <a:t>Same query result as last one but sorted rental_duration in ascending order and count_id in descending order. </a:t>
            </a:r>
            <a:endParaRPr sz="1800">
              <a:solidFill>
                <a:schemeClr val="dk1"/>
              </a:solidFill>
              <a:latin typeface="Calibri"/>
              <a:ea typeface="Calibri"/>
              <a:cs typeface="Calibri"/>
              <a:sym typeface="Calibri"/>
            </a:endParaRPr>
          </a:p>
        </p:txBody>
      </p:sp>
      <p:pic>
        <p:nvPicPr>
          <p:cNvPr id="270" name="Google Shape;270;p36"/>
          <p:cNvPicPr preferRelativeResize="0"/>
          <p:nvPr/>
        </p:nvPicPr>
        <p:blipFill rotWithShape="1">
          <a:blip r:embed="rId3">
            <a:alphaModFix/>
          </a:blip>
          <a:srcRect/>
          <a:stretch/>
        </p:blipFill>
        <p:spPr>
          <a:xfrm>
            <a:off x="2733272" y="1833239"/>
            <a:ext cx="5772956" cy="4639322"/>
          </a:xfrm>
          <a:prstGeom prst="rect">
            <a:avLst/>
          </a:prstGeom>
          <a:noFill/>
          <a:ln>
            <a:noFill/>
          </a:ln>
        </p:spPr>
      </p:pic>
      <p:cxnSp>
        <p:nvCxnSpPr>
          <p:cNvPr id="271" name="Google Shape;271;p36"/>
          <p:cNvCxnSpPr/>
          <p:nvPr/>
        </p:nvCxnSpPr>
        <p:spPr>
          <a:xfrm>
            <a:off x="5086350" y="3276600"/>
            <a:ext cx="4152900" cy="0"/>
          </a:xfrm>
          <a:prstGeom prst="straightConnector1">
            <a:avLst/>
          </a:prstGeom>
          <a:noFill/>
          <a:ln w="57150" cap="flat" cmpd="sng">
            <a:solidFill>
              <a:schemeClr val="accent1"/>
            </a:solidFill>
            <a:prstDash val="solid"/>
            <a:miter lim="800000"/>
            <a:headEnd type="none" w="sm" len="sm"/>
            <a:tailEnd type="triangle" w="med" len="med"/>
          </a:ln>
        </p:spPr>
      </p:cxnSp>
      <p:cxnSp>
        <p:nvCxnSpPr>
          <p:cNvPr id="272" name="Google Shape;272;p36"/>
          <p:cNvCxnSpPr/>
          <p:nvPr/>
        </p:nvCxnSpPr>
        <p:spPr>
          <a:xfrm rot="10800000" flipH="1">
            <a:off x="5905500" y="5295900"/>
            <a:ext cx="3333750" cy="19050"/>
          </a:xfrm>
          <a:prstGeom prst="straightConnector1">
            <a:avLst/>
          </a:prstGeom>
          <a:noFill/>
          <a:ln w="57150" cap="flat" cmpd="sng">
            <a:solidFill>
              <a:schemeClr val="accent1"/>
            </a:solidFill>
            <a:prstDash val="solid"/>
            <a:miter lim="800000"/>
            <a:headEnd type="none" w="sm" len="sm"/>
            <a:tailEnd type="triangle" w="med" len="med"/>
          </a:ln>
        </p:spPr>
      </p:cxn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37"/>
          <p:cNvSpPr txBox="1">
            <a:spLocks noGrp="1"/>
          </p:cNvSpPr>
          <p:nvPr>
            <p:ph type="title"/>
          </p:nvPr>
        </p:nvSpPr>
        <p:spPr>
          <a:xfrm>
            <a:off x="628650" y="36512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libri"/>
              <a:buNone/>
            </a:pPr>
            <a:r>
              <a:rPr lang="en-IN"/>
              <a:t>CONSTRAINTS</a:t>
            </a:r>
            <a:endParaRPr/>
          </a:p>
        </p:txBody>
      </p:sp>
      <p:sp>
        <p:nvSpPr>
          <p:cNvPr id="278" name="Google Shape;278;p37"/>
          <p:cNvSpPr txBox="1"/>
          <p:nvPr/>
        </p:nvSpPr>
        <p:spPr>
          <a:xfrm>
            <a:off x="628650" y="1828800"/>
            <a:ext cx="11753850" cy="397031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800">
                <a:solidFill>
                  <a:schemeClr val="dk1"/>
                </a:solidFill>
                <a:latin typeface="Calibri"/>
                <a:ea typeface="Calibri"/>
                <a:cs typeface="Calibri"/>
                <a:sym typeface="Calibri"/>
              </a:rPr>
              <a:t>NOT NULL – Ensures that a column cannot have a NULL value</a:t>
            </a:r>
            <a:endParaRPr/>
          </a:p>
          <a:p>
            <a:pPr marL="0" marR="0" lvl="0" indent="0" algn="l" rtl="0">
              <a:spcBef>
                <a:spcPts val="0"/>
              </a:spcBef>
              <a:spcAft>
                <a:spcPts val="0"/>
              </a:spcAft>
              <a:buNone/>
            </a:pPr>
            <a:r>
              <a:rPr lang="en-IN" sz="2800">
                <a:solidFill>
                  <a:schemeClr val="dk1"/>
                </a:solidFill>
                <a:latin typeface="Calibri"/>
                <a:ea typeface="Calibri"/>
                <a:cs typeface="Calibri"/>
                <a:sym typeface="Calibri"/>
              </a:rPr>
              <a:t>UNIQUE – Ensures that all values in a column are different</a:t>
            </a:r>
            <a:endParaRPr/>
          </a:p>
          <a:p>
            <a:pPr marL="0" marR="0" lvl="0" indent="0" algn="l" rtl="0">
              <a:spcBef>
                <a:spcPts val="0"/>
              </a:spcBef>
              <a:spcAft>
                <a:spcPts val="0"/>
              </a:spcAft>
              <a:buNone/>
            </a:pPr>
            <a:r>
              <a:rPr lang="en-IN" sz="2800">
                <a:solidFill>
                  <a:schemeClr val="dk1"/>
                </a:solidFill>
                <a:latin typeface="Calibri"/>
                <a:ea typeface="Calibri"/>
                <a:cs typeface="Calibri"/>
                <a:sym typeface="Calibri"/>
              </a:rPr>
              <a:t>PRIMARY KEY - A combination of a NOT NULL and UNIQUE</a:t>
            </a:r>
            <a:endParaRPr/>
          </a:p>
          <a:p>
            <a:pPr marL="0" marR="0" lvl="0" indent="0" algn="l" rtl="0">
              <a:spcBef>
                <a:spcPts val="0"/>
              </a:spcBef>
              <a:spcAft>
                <a:spcPts val="0"/>
              </a:spcAft>
              <a:buNone/>
            </a:pPr>
            <a:r>
              <a:rPr lang="en-IN" sz="2800">
                <a:solidFill>
                  <a:schemeClr val="dk1"/>
                </a:solidFill>
                <a:latin typeface="Calibri"/>
                <a:ea typeface="Calibri"/>
                <a:cs typeface="Calibri"/>
                <a:sym typeface="Calibri"/>
              </a:rPr>
              <a:t>FOREIGN KEY – Prevents actions that would destroys links between tables</a:t>
            </a:r>
            <a:endParaRPr/>
          </a:p>
          <a:p>
            <a:pPr marL="0" marR="0" lvl="0" indent="0" algn="l" rtl="0">
              <a:spcBef>
                <a:spcPts val="0"/>
              </a:spcBef>
              <a:spcAft>
                <a:spcPts val="0"/>
              </a:spcAft>
              <a:buNone/>
            </a:pPr>
            <a:r>
              <a:rPr lang="en-IN" sz="2800">
                <a:solidFill>
                  <a:schemeClr val="dk1"/>
                </a:solidFill>
                <a:latin typeface="Calibri"/>
                <a:ea typeface="Calibri"/>
                <a:cs typeface="Calibri"/>
                <a:sym typeface="Calibri"/>
              </a:rPr>
              <a:t>CHECK – Ensures the value in column satisfies a specific condition</a:t>
            </a:r>
            <a:endParaRPr/>
          </a:p>
          <a:p>
            <a:pPr marL="0" marR="0" lvl="0" indent="0" algn="l" rtl="0">
              <a:spcBef>
                <a:spcPts val="0"/>
              </a:spcBef>
              <a:spcAft>
                <a:spcPts val="0"/>
              </a:spcAft>
              <a:buNone/>
            </a:pPr>
            <a:r>
              <a:rPr lang="en-IN" sz="2800">
                <a:solidFill>
                  <a:schemeClr val="dk1"/>
                </a:solidFill>
                <a:latin typeface="Calibri"/>
                <a:ea typeface="Calibri"/>
                <a:cs typeface="Calibri"/>
                <a:sym typeface="Calibri"/>
              </a:rPr>
              <a:t>DEFAULT – Set a default value for a column if no value is specified</a:t>
            </a:r>
            <a:endParaRPr/>
          </a:p>
          <a:p>
            <a:pPr marL="0" marR="0" lvl="0" indent="0" algn="l" rtl="0">
              <a:spcBef>
                <a:spcPts val="0"/>
              </a:spcBef>
              <a:spcAft>
                <a:spcPts val="0"/>
              </a:spcAft>
              <a:buNone/>
            </a:pPr>
            <a:r>
              <a:rPr lang="en-IN" sz="2800">
                <a:solidFill>
                  <a:schemeClr val="dk1"/>
                </a:solidFill>
                <a:latin typeface="Calibri"/>
                <a:ea typeface="Calibri"/>
                <a:cs typeface="Calibri"/>
                <a:sym typeface="Calibri"/>
              </a:rPr>
              <a:t>CREATE INDEX – Used to create and retrieve data from the database very </a:t>
            </a:r>
            <a:endParaRPr/>
          </a:p>
          <a:p>
            <a:pPr marL="0" marR="0" lvl="0" indent="0" algn="l" rtl="0">
              <a:spcBef>
                <a:spcPts val="0"/>
              </a:spcBef>
              <a:spcAft>
                <a:spcPts val="0"/>
              </a:spcAft>
              <a:buNone/>
            </a:pPr>
            <a:r>
              <a:rPr lang="en-IN" sz="2800">
                <a:solidFill>
                  <a:schemeClr val="dk1"/>
                </a:solidFill>
                <a:latin typeface="Calibri"/>
                <a:ea typeface="Calibri"/>
                <a:cs typeface="Calibri"/>
                <a:sym typeface="Calibri"/>
              </a:rPr>
              <a:t>quickly</a:t>
            </a:r>
            <a:endParaRPr/>
          </a:p>
          <a:p>
            <a:pPr marL="0" marR="0" lvl="0" indent="0" algn="l" rtl="0">
              <a:spcBef>
                <a:spcPts val="0"/>
              </a:spcBef>
              <a:spcAft>
                <a:spcPts val="0"/>
              </a:spcAft>
              <a:buNone/>
            </a:pPr>
            <a:endParaRPr sz="2800">
              <a:solidFill>
                <a:schemeClr val="dk1"/>
              </a:solidFill>
              <a:latin typeface="Calibri"/>
              <a:ea typeface="Calibri"/>
              <a:cs typeface="Calibri"/>
              <a:sym typeface="Calibri"/>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3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endParaRPr/>
          </a:p>
        </p:txBody>
      </p:sp>
      <p:pic>
        <p:nvPicPr>
          <p:cNvPr id="284" name="Google Shape;284;p38"/>
          <p:cNvPicPr preferRelativeResize="0"/>
          <p:nvPr/>
        </p:nvPicPr>
        <p:blipFill rotWithShape="1">
          <a:blip r:embed="rId3">
            <a:alphaModFix/>
          </a:blip>
          <a:srcRect/>
          <a:stretch/>
        </p:blipFill>
        <p:spPr>
          <a:xfrm>
            <a:off x="1828800" y="1890399"/>
            <a:ext cx="8139653" cy="4486901"/>
          </a:xfrm>
          <a:prstGeom prst="rect">
            <a:avLst/>
          </a:prstGeom>
          <a:noFill/>
          <a:ln>
            <a:noFill/>
          </a:ln>
        </p:spPr>
      </p:pic>
      <p:cxnSp>
        <p:nvCxnSpPr>
          <p:cNvPr id="285" name="Google Shape;285;p38"/>
          <p:cNvCxnSpPr/>
          <p:nvPr/>
        </p:nvCxnSpPr>
        <p:spPr>
          <a:xfrm rot="10800000">
            <a:off x="1352550" y="3448050"/>
            <a:ext cx="762000" cy="0"/>
          </a:xfrm>
          <a:prstGeom prst="straightConnector1">
            <a:avLst/>
          </a:prstGeom>
          <a:noFill/>
          <a:ln w="38100" cap="flat" cmpd="sng">
            <a:solidFill>
              <a:schemeClr val="accent1"/>
            </a:solidFill>
            <a:prstDash val="solid"/>
            <a:miter lim="800000"/>
            <a:headEnd type="none" w="sm" len="sm"/>
            <a:tailEnd type="triangle" w="med" len="med"/>
          </a:ln>
        </p:spPr>
      </p:cxnSp>
      <p:sp>
        <p:nvSpPr>
          <p:cNvPr id="286" name="Google Shape;286;p38"/>
          <p:cNvSpPr txBox="1"/>
          <p:nvPr/>
        </p:nvSpPr>
        <p:spPr>
          <a:xfrm>
            <a:off x="19050" y="3257550"/>
            <a:ext cx="1333500" cy="381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a:solidFill>
                  <a:schemeClr val="dk1"/>
                </a:solidFill>
                <a:latin typeface="Calibri"/>
                <a:ea typeface="Calibri"/>
                <a:cs typeface="Calibri"/>
                <a:sym typeface="Calibri"/>
              </a:rPr>
              <a:t>Primary Key</a:t>
            </a:r>
            <a:endParaRPr sz="1800">
              <a:solidFill>
                <a:schemeClr val="dk1"/>
              </a:solidFill>
              <a:latin typeface="Calibri"/>
              <a:ea typeface="Calibri"/>
              <a:cs typeface="Calibri"/>
              <a:sym typeface="Calibri"/>
            </a:endParaRPr>
          </a:p>
        </p:txBody>
      </p:sp>
      <p:cxnSp>
        <p:nvCxnSpPr>
          <p:cNvPr id="287" name="Google Shape;287;p38"/>
          <p:cNvCxnSpPr/>
          <p:nvPr/>
        </p:nvCxnSpPr>
        <p:spPr>
          <a:xfrm rot="10800000" flipH="1">
            <a:off x="4591050" y="2476500"/>
            <a:ext cx="895350" cy="971550"/>
          </a:xfrm>
          <a:prstGeom prst="straightConnector1">
            <a:avLst/>
          </a:prstGeom>
          <a:noFill/>
          <a:ln w="38100" cap="flat" cmpd="sng">
            <a:solidFill>
              <a:schemeClr val="accent1"/>
            </a:solidFill>
            <a:prstDash val="solid"/>
            <a:miter lim="800000"/>
            <a:headEnd type="none" w="sm" len="sm"/>
            <a:tailEnd type="triangle" w="med" len="med"/>
          </a:ln>
        </p:spPr>
      </p:cxnSp>
      <p:cxnSp>
        <p:nvCxnSpPr>
          <p:cNvPr id="288" name="Google Shape;288;p38"/>
          <p:cNvCxnSpPr/>
          <p:nvPr/>
        </p:nvCxnSpPr>
        <p:spPr>
          <a:xfrm rot="10800000">
            <a:off x="5657850" y="2476500"/>
            <a:ext cx="240776" cy="971550"/>
          </a:xfrm>
          <a:prstGeom prst="straightConnector1">
            <a:avLst/>
          </a:prstGeom>
          <a:noFill/>
          <a:ln w="38100" cap="flat" cmpd="sng">
            <a:solidFill>
              <a:schemeClr val="accent1"/>
            </a:solidFill>
            <a:prstDash val="solid"/>
            <a:miter lim="800000"/>
            <a:headEnd type="none" w="sm" len="sm"/>
            <a:tailEnd type="triangle" w="med" len="med"/>
          </a:ln>
        </p:spPr>
      </p:cxnSp>
      <p:sp>
        <p:nvSpPr>
          <p:cNvPr id="289" name="Google Shape;289;p38"/>
          <p:cNvSpPr txBox="1"/>
          <p:nvPr/>
        </p:nvSpPr>
        <p:spPr>
          <a:xfrm>
            <a:off x="4895850" y="2086289"/>
            <a:ext cx="306705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a:solidFill>
                  <a:schemeClr val="dk1"/>
                </a:solidFill>
                <a:latin typeface="Calibri"/>
                <a:ea typeface="Calibri"/>
                <a:cs typeface="Calibri"/>
                <a:sym typeface="Calibri"/>
              </a:rPr>
              <a:t>Foreign key for different table</a:t>
            </a:r>
            <a:endParaRPr sz="1800">
              <a:solidFill>
                <a:schemeClr val="dk1"/>
              </a:solidFill>
              <a:latin typeface="Calibri"/>
              <a:ea typeface="Calibri"/>
              <a:cs typeface="Calibri"/>
              <a:sym typeface="Calibri"/>
            </a:endParaRPr>
          </a:p>
        </p:txBody>
      </p:sp>
      <p:sp>
        <p:nvSpPr>
          <p:cNvPr id="290" name="Google Shape;290;p38"/>
          <p:cNvSpPr txBox="1"/>
          <p:nvPr/>
        </p:nvSpPr>
        <p:spPr>
          <a:xfrm>
            <a:off x="1145651" y="6409847"/>
            <a:ext cx="1129665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a:solidFill>
                  <a:schemeClr val="dk1"/>
                </a:solidFill>
                <a:latin typeface="Calibri"/>
                <a:ea typeface="Calibri"/>
                <a:cs typeface="Calibri"/>
                <a:sym typeface="Calibri"/>
              </a:rPr>
              <a:t>Primary keys cannot contain duplicates and cannot be NULL , Foreign keys can repeat and can be NULL </a:t>
            </a:r>
            <a:endParaRPr sz="1800">
              <a:solidFill>
                <a:schemeClr val="dk1"/>
              </a:solidFill>
              <a:latin typeface="Calibri"/>
              <a:ea typeface="Calibri"/>
              <a:cs typeface="Calibri"/>
              <a:sym typeface="Calibri"/>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39"/>
          <p:cNvSpPr txBox="1">
            <a:spLocks noGrp="1"/>
          </p:cNvSpPr>
          <p:nvPr>
            <p:ph type="title"/>
          </p:nvPr>
        </p:nvSpPr>
        <p:spPr>
          <a:xfrm>
            <a:off x="838200" y="365125"/>
            <a:ext cx="10515600" cy="1082675"/>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IN"/>
              <a:t>NORMALIZATION</a:t>
            </a:r>
            <a:endParaRPr/>
          </a:p>
        </p:txBody>
      </p:sp>
      <p:sp>
        <p:nvSpPr>
          <p:cNvPr id="296" name="Google Shape;296;p39"/>
          <p:cNvSpPr txBox="1"/>
          <p:nvPr/>
        </p:nvSpPr>
        <p:spPr>
          <a:xfrm>
            <a:off x="838200" y="1771650"/>
            <a:ext cx="11353800" cy="95410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800">
                <a:solidFill>
                  <a:schemeClr val="dk1"/>
                </a:solidFill>
                <a:latin typeface="Calibri"/>
                <a:ea typeface="Calibri"/>
                <a:cs typeface="Calibri"/>
                <a:sym typeface="Calibri"/>
              </a:rPr>
              <a:t>It is the process of structuring tables and columns in relational database to </a:t>
            </a:r>
            <a:r>
              <a:rPr lang="en-IN" sz="2800" b="1">
                <a:solidFill>
                  <a:schemeClr val="dk1"/>
                </a:solidFill>
                <a:latin typeface="Calibri"/>
                <a:ea typeface="Calibri"/>
                <a:cs typeface="Calibri"/>
                <a:sym typeface="Calibri"/>
              </a:rPr>
              <a:t>minimize redundancy and preserve data integrity</a:t>
            </a:r>
            <a:r>
              <a:rPr lang="en-IN" sz="2800">
                <a:solidFill>
                  <a:schemeClr val="dk1"/>
                </a:solidFill>
                <a:latin typeface="Calibri"/>
                <a:ea typeface="Calibri"/>
                <a:cs typeface="Calibri"/>
                <a:sym typeface="Calibri"/>
              </a:rPr>
              <a:t>.</a:t>
            </a:r>
            <a:endParaRPr sz="2800">
              <a:solidFill>
                <a:schemeClr val="dk1"/>
              </a:solidFill>
              <a:latin typeface="Calibri"/>
              <a:ea typeface="Calibri"/>
              <a:cs typeface="Calibri"/>
              <a:sym typeface="Calibri"/>
            </a:endParaRPr>
          </a:p>
        </p:txBody>
      </p:sp>
      <p:pic>
        <p:nvPicPr>
          <p:cNvPr id="297" name="Google Shape;297;p39"/>
          <p:cNvPicPr preferRelativeResize="0"/>
          <p:nvPr/>
        </p:nvPicPr>
        <p:blipFill rotWithShape="1">
          <a:blip r:embed="rId3">
            <a:alphaModFix/>
          </a:blip>
          <a:srcRect/>
          <a:stretch/>
        </p:blipFill>
        <p:spPr>
          <a:xfrm>
            <a:off x="436880" y="3049607"/>
            <a:ext cx="11318240" cy="3629532"/>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4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IN"/>
              <a:t>JOINS</a:t>
            </a:r>
            <a:endParaRPr/>
          </a:p>
        </p:txBody>
      </p:sp>
      <p:sp>
        <p:nvSpPr>
          <p:cNvPr id="303" name="Google Shape;303;p40"/>
          <p:cNvSpPr txBox="1"/>
          <p:nvPr/>
        </p:nvSpPr>
        <p:spPr>
          <a:xfrm>
            <a:off x="1016000" y="1690688"/>
            <a:ext cx="10769600" cy="5693866"/>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IN" sz="2800">
                <a:solidFill>
                  <a:schemeClr val="dk1"/>
                </a:solidFill>
                <a:latin typeface="Calibri"/>
                <a:ea typeface="Calibri"/>
                <a:cs typeface="Calibri"/>
                <a:sym typeface="Calibri"/>
              </a:rPr>
              <a:t>In SQL, we use JOIN statements to do </a:t>
            </a:r>
            <a:r>
              <a:rPr lang="en-IN" sz="2800" b="1">
                <a:solidFill>
                  <a:schemeClr val="dk1"/>
                </a:solidFill>
                <a:latin typeface="Calibri"/>
                <a:ea typeface="Calibri"/>
                <a:cs typeface="Calibri"/>
                <a:sym typeface="Calibri"/>
              </a:rPr>
              <a:t>multiple table querying</a:t>
            </a:r>
            <a:r>
              <a:rPr lang="en-IN" sz="2800">
                <a:solidFill>
                  <a:schemeClr val="dk1"/>
                </a:solidFill>
                <a:latin typeface="Calibri"/>
                <a:ea typeface="Calibri"/>
                <a:cs typeface="Calibri"/>
                <a:sym typeface="Calibri"/>
              </a:rPr>
              <a:t>( i.e. pulling data from multiple tables at once).This can be done using the </a:t>
            </a:r>
            <a:r>
              <a:rPr lang="en-IN" sz="2800" b="1">
                <a:solidFill>
                  <a:schemeClr val="dk1"/>
                </a:solidFill>
                <a:latin typeface="Calibri"/>
                <a:ea typeface="Calibri"/>
                <a:cs typeface="Calibri"/>
                <a:sym typeface="Calibri"/>
              </a:rPr>
              <a:t>same field</a:t>
            </a:r>
            <a:r>
              <a:rPr lang="en-IN" sz="2800">
                <a:solidFill>
                  <a:schemeClr val="dk1"/>
                </a:solidFill>
                <a:latin typeface="Calibri"/>
                <a:ea typeface="Calibri"/>
                <a:cs typeface="Calibri"/>
                <a:sym typeface="Calibri"/>
              </a:rPr>
              <a:t>(foreign  key) that exist in both the table which we are going to join.  </a:t>
            </a:r>
            <a:endParaRPr/>
          </a:p>
          <a:p>
            <a:pPr marL="0" marR="0" lvl="0" indent="0" algn="l" rtl="0">
              <a:lnSpc>
                <a:spcPct val="150000"/>
              </a:lnSpc>
              <a:spcBef>
                <a:spcPts val="0"/>
              </a:spcBef>
              <a:spcAft>
                <a:spcPts val="0"/>
              </a:spcAft>
              <a:buNone/>
            </a:pPr>
            <a:r>
              <a:rPr lang="en-IN" sz="2800">
                <a:solidFill>
                  <a:schemeClr val="dk1"/>
                </a:solidFill>
                <a:latin typeface="Calibri"/>
                <a:ea typeface="Calibri"/>
                <a:cs typeface="Calibri"/>
                <a:sym typeface="Calibri"/>
              </a:rPr>
              <a:t>Normalization done also using JOIN.</a:t>
            </a:r>
            <a:endParaRPr/>
          </a:p>
          <a:p>
            <a:pPr marL="0" marR="0" lvl="0" indent="0" algn="l" rtl="0">
              <a:lnSpc>
                <a:spcPct val="150000"/>
              </a:lnSpc>
              <a:spcBef>
                <a:spcPts val="0"/>
              </a:spcBef>
              <a:spcAft>
                <a:spcPts val="0"/>
              </a:spcAft>
              <a:buNone/>
            </a:pPr>
            <a:r>
              <a:rPr lang="en-IN" sz="2800">
                <a:solidFill>
                  <a:schemeClr val="dk1"/>
                </a:solidFill>
                <a:latin typeface="Calibri"/>
                <a:ea typeface="Calibri"/>
                <a:cs typeface="Calibri"/>
                <a:sym typeface="Calibri"/>
              </a:rPr>
              <a:t>According to our need we will be using different types of JOIN</a:t>
            </a:r>
            <a:endParaRPr/>
          </a:p>
          <a:p>
            <a:pPr marL="0" marR="0" lvl="0" indent="0" algn="l" rtl="0">
              <a:lnSpc>
                <a:spcPct val="150000"/>
              </a:lnSpc>
              <a:spcBef>
                <a:spcPts val="0"/>
              </a:spcBef>
              <a:spcAft>
                <a:spcPts val="0"/>
              </a:spcAft>
              <a:buNone/>
            </a:pPr>
            <a:r>
              <a:rPr lang="en-IN" sz="2800">
                <a:solidFill>
                  <a:schemeClr val="dk1"/>
                </a:solidFill>
                <a:latin typeface="Calibri"/>
                <a:ea typeface="Calibri"/>
                <a:cs typeface="Calibri"/>
                <a:sym typeface="Calibri"/>
              </a:rPr>
              <a:t>When you write queries using multiple tables, you need to specify both the table and column name( i.e. </a:t>
            </a:r>
            <a:r>
              <a:rPr lang="en-IN" sz="2800" b="1">
                <a:solidFill>
                  <a:schemeClr val="dk1"/>
                </a:solidFill>
                <a:latin typeface="Calibri"/>
                <a:ea typeface="Calibri"/>
                <a:cs typeface="Calibri"/>
                <a:sym typeface="Calibri"/>
              </a:rPr>
              <a:t>inventory.inventory.id</a:t>
            </a:r>
            <a:r>
              <a:rPr lang="en-IN" sz="2800">
                <a:solidFill>
                  <a:schemeClr val="dk1"/>
                </a:solidFill>
                <a:latin typeface="Calibri"/>
                <a:ea typeface="Calibri"/>
                <a:cs typeface="Calibri"/>
                <a:sym typeface="Calibri"/>
              </a:rPr>
              <a:t>)</a:t>
            </a:r>
            <a:endParaRPr/>
          </a:p>
          <a:p>
            <a:pPr marL="0" marR="0" lvl="0" indent="0" algn="l" rtl="0">
              <a:spcBef>
                <a:spcPts val="0"/>
              </a:spcBef>
              <a:spcAft>
                <a:spcPts val="0"/>
              </a:spcAft>
              <a:buNone/>
            </a:pPr>
            <a:endParaRPr sz="2800">
              <a:solidFill>
                <a:schemeClr val="dk1"/>
              </a:solidFill>
              <a:latin typeface="Calibri"/>
              <a:ea typeface="Calibri"/>
              <a:cs typeface="Calibri"/>
              <a:sym typeface="Calibri"/>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p4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libri"/>
              <a:buNone/>
            </a:pPr>
            <a:r>
              <a:rPr lang="en-IN"/>
              <a:t>COMMON JOIN TYPES</a:t>
            </a:r>
            <a:endParaRPr/>
          </a:p>
        </p:txBody>
      </p:sp>
      <p:pic>
        <p:nvPicPr>
          <p:cNvPr id="309" name="Google Shape;309;p41"/>
          <p:cNvPicPr preferRelativeResize="0"/>
          <p:nvPr/>
        </p:nvPicPr>
        <p:blipFill rotWithShape="1">
          <a:blip r:embed="rId3">
            <a:alphaModFix/>
          </a:blip>
          <a:srcRect/>
          <a:stretch/>
        </p:blipFill>
        <p:spPr>
          <a:xfrm>
            <a:off x="426720" y="2255560"/>
            <a:ext cx="7111999" cy="3972479"/>
          </a:xfrm>
          <a:prstGeom prst="rect">
            <a:avLst/>
          </a:prstGeom>
          <a:noFill/>
          <a:ln>
            <a:noFill/>
          </a:ln>
        </p:spPr>
      </p:pic>
      <p:pic>
        <p:nvPicPr>
          <p:cNvPr id="310" name="Google Shape;310;p41"/>
          <p:cNvPicPr preferRelativeResize="0"/>
          <p:nvPr/>
        </p:nvPicPr>
        <p:blipFill rotWithShape="1">
          <a:blip r:embed="rId4">
            <a:alphaModFix/>
          </a:blip>
          <a:srcRect/>
          <a:stretch/>
        </p:blipFill>
        <p:spPr>
          <a:xfrm>
            <a:off x="7754074" y="2255560"/>
            <a:ext cx="3267531" cy="4001058"/>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Google Shape;315;p4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libri"/>
              <a:buNone/>
            </a:pPr>
            <a:r>
              <a:rPr lang="en-IN"/>
              <a:t>INNER JOIN</a:t>
            </a:r>
            <a:endParaRPr/>
          </a:p>
        </p:txBody>
      </p:sp>
      <p:pic>
        <p:nvPicPr>
          <p:cNvPr id="316" name="Google Shape;316;p42"/>
          <p:cNvPicPr preferRelativeResize="0"/>
          <p:nvPr/>
        </p:nvPicPr>
        <p:blipFill rotWithShape="1">
          <a:blip r:embed="rId3">
            <a:alphaModFix/>
          </a:blip>
          <a:srcRect/>
          <a:stretch/>
        </p:blipFill>
        <p:spPr>
          <a:xfrm>
            <a:off x="838200" y="1528719"/>
            <a:ext cx="6111240" cy="4903414"/>
          </a:xfrm>
          <a:prstGeom prst="rect">
            <a:avLst/>
          </a:prstGeom>
          <a:noFill/>
          <a:ln>
            <a:noFill/>
          </a:ln>
        </p:spPr>
      </p:pic>
      <p:sp>
        <p:nvSpPr>
          <p:cNvPr id="317" name="Google Shape;317;p42"/>
          <p:cNvSpPr txBox="1"/>
          <p:nvPr/>
        </p:nvSpPr>
        <p:spPr>
          <a:xfrm>
            <a:off x="7112000" y="1690688"/>
            <a:ext cx="3698240" cy="175432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a:solidFill>
                  <a:schemeClr val="dk1"/>
                </a:solidFill>
                <a:latin typeface="Calibri"/>
                <a:ea typeface="Calibri"/>
                <a:cs typeface="Calibri"/>
                <a:sym typeface="Calibri"/>
              </a:rPr>
              <a:t>This query joins the inventory table with film on film_id column as it exist in both the table.</a:t>
            </a:r>
            <a:endParaRPr/>
          </a:p>
          <a:p>
            <a:pPr marL="0" marR="0" lvl="0" indent="0" algn="l" rtl="0">
              <a:spcBef>
                <a:spcPts val="0"/>
              </a:spcBef>
              <a:spcAft>
                <a:spcPts val="0"/>
              </a:spcAft>
              <a:buNone/>
            </a:pPr>
            <a:r>
              <a:rPr lang="en-IN" sz="1800">
                <a:solidFill>
                  <a:schemeClr val="dk1"/>
                </a:solidFill>
                <a:latin typeface="Calibri"/>
                <a:ea typeface="Calibri"/>
                <a:cs typeface="Calibri"/>
                <a:sym typeface="Calibri"/>
              </a:rPr>
              <a:t>So the column we want to get only we have to write that column name specifically.</a:t>
            </a:r>
            <a:endParaRPr sz="1800">
              <a:solidFill>
                <a:schemeClr val="dk1"/>
              </a:solidFill>
              <a:latin typeface="Calibri"/>
              <a:ea typeface="Calibri"/>
              <a:cs typeface="Calibri"/>
              <a:sym typeface="Calibri"/>
            </a:endParaRPr>
          </a:p>
        </p:txBody>
      </p:sp>
      <p:cxnSp>
        <p:nvCxnSpPr>
          <p:cNvPr id="318" name="Google Shape;318;p42"/>
          <p:cNvCxnSpPr/>
          <p:nvPr/>
        </p:nvCxnSpPr>
        <p:spPr>
          <a:xfrm>
            <a:off x="3962400" y="2554625"/>
            <a:ext cx="2987040" cy="0"/>
          </a:xfrm>
          <a:prstGeom prst="straightConnector1">
            <a:avLst/>
          </a:prstGeom>
          <a:noFill/>
          <a:ln w="38100" cap="flat" cmpd="sng">
            <a:solidFill>
              <a:schemeClr val="accent1"/>
            </a:solidFill>
            <a:prstDash val="solid"/>
            <a:miter lim="800000"/>
            <a:headEnd type="none" w="sm" len="sm"/>
            <a:tailEnd type="triangle" w="med" len="med"/>
          </a:ln>
        </p:spPr>
      </p:cxnSp>
      <p:pic>
        <p:nvPicPr>
          <p:cNvPr id="319" name="Google Shape;319;p42"/>
          <p:cNvPicPr preferRelativeResize="0"/>
          <p:nvPr/>
        </p:nvPicPr>
        <p:blipFill rotWithShape="1">
          <a:blip r:embed="rId4">
            <a:alphaModFix/>
          </a:blip>
          <a:srcRect/>
          <a:stretch/>
        </p:blipFill>
        <p:spPr>
          <a:xfrm>
            <a:off x="8437064" y="4110620"/>
            <a:ext cx="2373176" cy="1319913"/>
          </a:xfrm>
          <a:prstGeom prst="rect">
            <a:avLst/>
          </a:prstGeom>
          <a:noFill/>
          <a:ln>
            <a:noFill/>
          </a:ln>
        </p:spPr>
      </p:pic>
      <p:sp>
        <p:nvSpPr>
          <p:cNvPr id="320" name="Google Shape;320;p42"/>
          <p:cNvSpPr txBox="1"/>
          <p:nvPr/>
        </p:nvSpPr>
        <p:spPr>
          <a:xfrm>
            <a:off x="8290560" y="5430533"/>
            <a:ext cx="327578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a:solidFill>
                  <a:schemeClr val="dk1"/>
                </a:solidFill>
                <a:latin typeface="Calibri"/>
                <a:ea typeface="Calibri"/>
                <a:cs typeface="Calibri"/>
                <a:sym typeface="Calibri"/>
              </a:rPr>
              <a:t>INNER JOIN on venn diagram</a:t>
            </a:r>
            <a:endParaRPr sz="1800">
              <a:solidFill>
                <a:schemeClr val="dk1"/>
              </a:solidFill>
              <a:latin typeface="Calibri"/>
              <a:ea typeface="Calibri"/>
              <a:cs typeface="Calibri"/>
              <a:sym typeface="Calibri"/>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p4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libri"/>
              <a:buNone/>
            </a:pPr>
            <a:r>
              <a:rPr lang="en-IN"/>
              <a:t>LEFT JOIN and RIGHT JOIN</a:t>
            </a:r>
            <a:endParaRPr/>
          </a:p>
        </p:txBody>
      </p:sp>
      <p:pic>
        <p:nvPicPr>
          <p:cNvPr id="326" name="Google Shape;326;p43"/>
          <p:cNvPicPr preferRelativeResize="0"/>
          <p:nvPr/>
        </p:nvPicPr>
        <p:blipFill rotWithShape="1">
          <a:blip r:embed="rId3">
            <a:alphaModFix/>
          </a:blip>
          <a:srcRect/>
          <a:stretch/>
        </p:blipFill>
        <p:spPr>
          <a:xfrm>
            <a:off x="970835" y="1690688"/>
            <a:ext cx="5125165" cy="4934639"/>
          </a:xfrm>
          <a:prstGeom prst="rect">
            <a:avLst/>
          </a:prstGeom>
          <a:noFill/>
          <a:ln>
            <a:noFill/>
          </a:ln>
        </p:spPr>
      </p:pic>
      <p:sp>
        <p:nvSpPr>
          <p:cNvPr id="327" name="Google Shape;327;p43"/>
          <p:cNvSpPr txBox="1"/>
          <p:nvPr/>
        </p:nvSpPr>
        <p:spPr>
          <a:xfrm>
            <a:off x="6827520" y="2133600"/>
            <a:ext cx="4124960" cy="175432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a:solidFill>
                  <a:schemeClr val="dk1"/>
                </a:solidFill>
                <a:latin typeface="Calibri"/>
                <a:ea typeface="Calibri"/>
                <a:cs typeface="Calibri"/>
                <a:sym typeface="Calibri"/>
              </a:rPr>
              <a:t>We use LEFT JOIN here because we want to return all of the actors names , even if they don’t match with any film records i.e. even there is a null value in number of films actor name will be showing not like inner join.</a:t>
            </a:r>
            <a:endParaRPr sz="1800">
              <a:solidFill>
                <a:schemeClr val="dk1"/>
              </a:solidFill>
              <a:latin typeface="Calibri"/>
              <a:ea typeface="Calibri"/>
              <a:cs typeface="Calibri"/>
              <a:sym typeface="Calibri"/>
            </a:endParaRPr>
          </a:p>
        </p:txBody>
      </p:sp>
      <p:pic>
        <p:nvPicPr>
          <p:cNvPr id="328" name="Google Shape;328;p43"/>
          <p:cNvPicPr preferRelativeResize="0"/>
          <p:nvPr/>
        </p:nvPicPr>
        <p:blipFill rotWithShape="1">
          <a:blip r:embed="rId4">
            <a:alphaModFix/>
          </a:blip>
          <a:srcRect/>
          <a:stretch/>
        </p:blipFill>
        <p:spPr>
          <a:xfrm>
            <a:off x="6583680" y="4210118"/>
            <a:ext cx="1980145" cy="1202756"/>
          </a:xfrm>
          <a:prstGeom prst="rect">
            <a:avLst/>
          </a:prstGeom>
          <a:noFill/>
          <a:ln>
            <a:noFill/>
          </a:ln>
        </p:spPr>
      </p:pic>
      <p:sp>
        <p:nvSpPr>
          <p:cNvPr id="329" name="Google Shape;329;p43"/>
          <p:cNvSpPr txBox="1"/>
          <p:nvPr/>
        </p:nvSpPr>
        <p:spPr>
          <a:xfrm>
            <a:off x="6096000" y="5420628"/>
            <a:ext cx="3275784"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1800">
                <a:solidFill>
                  <a:schemeClr val="dk1"/>
                </a:solidFill>
                <a:latin typeface="Calibri"/>
                <a:ea typeface="Calibri"/>
                <a:cs typeface="Calibri"/>
                <a:sym typeface="Calibri"/>
              </a:rPr>
              <a:t>LEFT JOIN on venn diagram</a:t>
            </a:r>
            <a:endParaRPr sz="1800">
              <a:solidFill>
                <a:schemeClr val="dk1"/>
              </a:solidFill>
              <a:latin typeface="Calibri"/>
              <a:ea typeface="Calibri"/>
              <a:cs typeface="Calibri"/>
              <a:sym typeface="Calibri"/>
            </a:endParaRPr>
          </a:p>
        </p:txBody>
      </p:sp>
      <p:pic>
        <p:nvPicPr>
          <p:cNvPr id="330" name="Google Shape;330;p43"/>
          <p:cNvPicPr preferRelativeResize="0"/>
          <p:nvPr/>
        </p:nvPicPr>
        <p:blipFill rotWithShape="1">
          <a:blip r:embed="rId5">
            <a:alphaModFix/>
          </a:blip>
          <a:srcRect/>
          <a:stretch/>
        </p:blipFill>
        <p:spPr>
          <a:xfrm>
            <a:off x="9371784" y="4210118"/>
            <a:ext cx="1982016" cy="1091222"/>
          </a:xfrm>
          <a:prstGeom prst="rect">
            <a:avLst/>
          </a:prstGeom>
          <a:noFill/>
          <a:ln>
            <a:noFill/>
          </a:ln>
        </p:spPr>
      </p:pic>
      <p:sp>
        <p:nvSpPr>
          <p:cNvPr id="331" name="Google Shape;331;p43"/>
          <p:cNvSpPr txBox="1"/>
          <p:nvPr/>
        </p:nvSpPr>
        <p:spPr>
          <a:xfrm>
            <a:off x="8890000" y="5428382"/>
            <a:ext cx="3275784"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1800">
                <a:solidFill>
                  <a:schemeClr val="dk1"/>
                </a:solidFill>
                <a:latin typeface="Calibri"/>
                <a:ea typeface="Calibri"/>
                <a:cs typeface="Calibri"/>
                <a:sym typeface="Calibri"/>
              </a:rPr>
              <a:t>RIGHT JOIN on venn diagram</a:t>
            </a:r>
            <a:endParaRPr sz="1800">
              <a:solidFill>
                <a:schemeClr val="dk1"/>
              </a:solidFill>
              <a:latin typeface="Calibri"/>
              <a:ea typeface="Calibri"/>
              <a:cs typeface="Calibri"/>
              <a:sym typeface="Calibri"/>
            </a:endParaRPr>
          </a:p>
        </p:txBody>
      </p:sp>
      <p:sp>
        <p:nvSpPr>
          <p:cNvPr id="332" name="Google Shape;332;p43"/>
          <p:cNvSpPr txBox="1"/>
          <p:nvPr/>
        </p:nvSpPr>
        <p:spPr>
          <a:xfrm>
            <a:off x="6096000" y="6022977"/>
            <a:ext cx="5750560"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a:solidFill>
                  <a:schemeClr val="dk1"/>
                </a:solidFill>
                <a:latin typeface="Calibri"/>
                <a:ea typeface="Calibri"/>
                <a:cs typeface="Calibri"/>
                <a:sym typeface="Calibri"/>
              </a:rPr>
              <a:t>RIGHT JOIN and LEFT JOIN are just opposite to each other,</a:t>
            </a:r>
            <a:endParaRPr/>
          </a:p>
          <a:p>
            <a:pPr marL="0" marR="0" lvl="0" indent="0" algn="l" rtl="0">
              <a:spcBef>
                <a:spcPts val="0"/>
              </a:spcBef>
              <a:spcAft>
                <a:spcPts val="0"/>
              </a:spcAft>
              <a:buNone/>
            </a:pPr>
            <a:r>
              <a:rPr lang="en-IN" sz="1800">
                <a:solidFill>
                  <a:schemeClr val="dk1"/>
                </a:solidFill>
                <a:latin typeface="Calibri"/>
                <a:ea typeface="Calibri"/>
                <a:cs typeface="Calibri"/>
                <a:sym typeface="Calibri"/>
              </a:rPr>
              <a:t>It just keep all records from the second(right table).</a:t>
            </a:r>
            <a:endParaRPr sz="1800">
              <a:solidFill>
                <a:schemeClr val="dk1"/>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1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libri"/>
              <a:buNone/>
            </a:pPr>
            <a:r>
              <a:rPr lang="en-IN"/>
              <a:t>What and Why is SQL?</a:t>
            </a:r>
            <a:endParaRPr/>
          </a:p>
        </p:txBody>
      </p:sp>
      <p:sp>
        <p:nvSpPr>
          <p:cNvPr id="103" name="Google Shape;103;p16"/>
          <p:cNvSpPr txBox="1"/>
          <p:nvPr/>
        </p:nvSpPr>
        <p:spPr>
          <a:xfrm>
            <a:off x="1028700" y="1924050"/>
            <a:ext cx="10744200" cy="4280531"/>
          </a:xfrm>
          <a:prstGeom prst="rect">
            <a:avLst/>
          </a:prstGeom>
          <a:noFill/>
          <a:ln>
            <a:noFill/>
          </a:ln>
        </p:spPr>
        <p:txBody>
          <a:bodyPr spcFirstLastPara="1" wrap="square" lIns="91425" tIns="45700" rIns="91425" bIns="45700" anchor="t" anchorCtr="0">
            <a:spAutoFit/>
          </a:bodyPr>
          <a:lstStyle/>
          <a:p>
            <a:pPr marL="285750" marR="0" lvl="0" indent="-285750" algn="l" rtl="0">
              <a:lnSpc>
                <a:spcPct val="200000"/>
              </a:lnSpc>
              <a:spcBef>
                <a:spcPts val="0"/>
              </a:spcBef>
              <a:spcAft>
                <a:spcPts val="0"/>
              </a:spcAft>
              <a:buClr>
                <a:schemeClr val="dk1"/>
              </a:buClr>
              <a:buSzPts val="2800"/>
              <a:buFont typeface="Arial"/>
              <a:buChar char="•"/>
            </a:pPr>
            <a:r>
              <a:rPr lang="en-IN" sz="2800">
                <a:solidFill>
                  <a:schemeClr val="dk1"/>
                </a:solidFill>
                <a:latin typeface="Calibri"/>
                <a:ea typeface="Calibri"/>
                <a:cs typeface="Calibri"/>
                <a:sym typeface="Calibri"/>
              </a:rPr>
              <a:t>SQL is the Standard Language for relational database management.</a:t>
            </a:r>
            <a:endParaRPr/>
          </a:p>
          <a:p>
            <a:pPr marL="285750" marR="0" lvl="0" indent="-285750" algn="l" rtl="0">
              <a:lnSpc>
                <a:spcPct val="200000"/>
              </a:lnSpc>
              <a:spcBef>
                <a:spcPts val="0"/>
              </a:spcBef>
              <a:spcAft>
                <a:spcPts val="0"/>
              </a:spcAft>
              <a:buClr>
                <a:schemeClr val="dk1"/>
              </a:buClr>
              <a:buSzPts val="2800"/>
              <a:buFont typeface="Arial"/>
              <a:buChar char="•"/>
            </a:pPr>
            <a:r>
              <a:rPr lang="en-IN" sz="2800">
                <a:solidFill>
                  <a:schemeClr val="dk1"/>
                </a:solidFill>
                <a:latin typeface="Calibri"/>
                <a:ea typeface="Calibri"/>
                <a:cs typeface="Calibri"/>
                <a:sym typeface="Calibri"/>
              </a:rPr>
              <a:t>You can Load, Query and Analyze massive data sets using SQL.</a:t>
            </a:r>
            <a:endParaRPr/>
          </a:p>
          <a:p>
            <a:pPr marL="285750" marR="0" lvl="0" indent="-285750" algn="l" rtl="0">
              <a:lnSpc>
                <a:spcPct val="200000"/>
              </a:lnSpc>
              <a:spcBef>
                <a:spcPts val="0"/>
              </a:spcBef>
              <a:spcAft>
                <a:spcPts val="0"/>
              </a:spcAft>
              <a:buClr>
                <a:schemeClr val="dk1"/>
              </a:buClr>
              <a:buSzPts val="2800"/>
              <a:buFont typeface="Arial"/>
              <a:buChar char="•"/>
            </a:pPr>
            <a:r>
              <a:rPr lang="en-IN" sz="2800">
                <a:solidFill>
                  <a:schemeClr val="dk1"/>
                </a:solidFill>
                <a:latin typeface="Calibri"/>
                <a:ea typeface="Calibri"/>
                <a:cs typeface="Calibri"/>
                <a:sym typeface="Calibri"/>
              </a:rPr>
              <a:t>Learning SQL is  fun, intuitive and surprisingly easy.</a:t>
            </a:r>
            <a:endParaRPr/>
          </a:p>
          <a:p>
            <a:pPr marL="285750" marR="0" lvl="0" indent="-285750" algn="l" rtl="0">
              <a:lnSpc>
                <a:spcPct val="200000"/>
              </a:lnSpc>
              <a:spcBef>
                <a:spcPts val="0"/>
              </a:spcBef>
              <a:spcAft>
                <a:spcPts val="0"/>
              </a:spcAft>
              <a:buClr>
                <a:schemeClr val="dk1"/>
              </a:buClr>
              <a:buSzPts val="2800"/>
              <a:buFont typeface="Arial"/>
              <a:buChar char="•"/>
            </a:pPr>
            <a:r>
              <a:rPr lang="en-IN" sz="2800">
                <a:solidFill>
                  <a:schemeClr val="dk1"/>
                </a:solidFill>
                <a:latin typeface="Calibri"/>
                <a:ea typeface="Calibri"/>
                <a:cs typeface="Calibri"/>
                <a:sym typeface="Calibri"/>
              </a:rPr>
              <a:t>There is always need of employee that know SQL.</a:t>
            </a:r>
            <a:endParaRPr/>
          </a:p>
          <a:p>
            <a:pPr marL="285750" marR="0" lvl="0" indent="-285750" algn="l" rtl="0">
              <a:lnSpc>
                <a:spcPct val="200000"/>
              </a:lnSpc>
              <a:spcBef>
                <a:spcPts val="0"/>
              </a:spcBef>
              <a:spcAft>
                <a:spcPts val="0"/>
              </a:spcAft>
              <a:buClr>
                <a:schemeClr val="dk1"/>
              </a:buClr>
              <a:buSzPts val="2800"/>
              <a:buFont typeface="Arial"/>
              <a:buChar char="•"/>
            </a:pPr>
            <a:r>
              <a:rPr lang="en-IN" sz="2800">
                <a:solidFill>
                  <a:schemeClr val="dk1"/>
                </a:solidFill>
                <a:latin typeface="Calibri"/>
                <a:ea typeface="Calibri"/>
                <a:cs typeface="Calibri"/>
                <a:sym typeface="Calibri"/>
              </a:rPr>
              <a:t>Being a database + SQL expert has never ending practical benefits.</a:t>
            </a:r>
            <a:endParaRPr sz="2800">
              <a:solidFill>
                <a:schemeClr val="dk1"/>
              </a:solidFill>
              <a:latin typeface="Calibri"/>
              <a:ea typeface="Calibri"/>
              <a:cs typeface="Calibri"/>
              <a:sym typeface="Calibri"/>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Google Shape;337;p4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libri"/>
              <a:buNone/>
            </a:pPr>
            <a:r>
              <a:rPr lang="en-IN"/>
              <a:t>FULL OUTER JOIN</a:t>
            </a:r>
            <a:endParaRPr/>
          </a:p>
        </p:txBody>
      </p:sp>
      <p:sp>
        <p:nvSpPr>
          <p:cNvPr id="338" name="Google Shape;338;p44"/>
          <p:cNvSpPr txBox="1"/>
          <p:nvPr/>
        </p:nvSpPr>
        <p:spPr>
          <a:xfrm>
            <a:off x="1148080" y="1690688"/>
            <a:ext cx="9895840" cy="267765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800">
                <a:solidFill>
                  <a:schemeClr val="dk1"/>
                </a:solidFill>
                <a:latin typeface="Calibri"/>
                <a:ea typeface="Calibri"/>
                <a:cs typeface="Calibri"/>
                <a:sym typeface="Calibri"/>
              </a:rPr>
              <a:t>Use a FULL JOIN when you want records from both the tables even when there isn’t a match for the column you are joining on(this may yield lots of records)</a:t>
            </a:r>
            <a:endParaRPr/>
          </a:p>
          <a:p>
            <a:pPr marL="0" marR="0" lvl="0" indent="0" algn="l" rtl="0">
              <a:spcBef>
                <a:spcPts val="0"/>
              </a:spcBef>
              <a:spcAft>
                <a:spcPts val="0"/>
              </a:spcAft>
              <a:buNone/>
            </a:pPr>
            <a:endParaRPr sz="2800">
              <a:solidFill>
                <a:schemeClr val="dk1"/>
              </a:solidFill>
              <a:latin typeface="Calibri"/>
              <a:ea typeface="Calibri"/>
              <a:cs typeface="Calibri"/>
              <a:sym typeface="Calibri"/>
            </a:endParaRPr>
          </a:p>
          <a:p>
            <a:pPr marL="0" marR="0" lvl="0" indent="0" algn="l" rtl="0">
              <a:spcBef>
                <a:spcPts val="0"/>
              </a:spcBef>
              <a:spcAft>
                <a:spcPts val="0"/>
              </a:spcAft>
              <a:buNone/>
            </a:pPr>
            <a:r>
              <a:rPr lang="en-IN" sz="2800">
                <a:solidFill>
                  <a:schemeClr val="dk1"/>
                </a:solidFill>
                <a:latin typeface="Calibri"/>
                <a:ea typeface="Calibri"/>
                <a:cs typeface="Calibri"/>
                <a:sym typeface="Calibri"/>
              </a:rPr>
              <a:t>It mostly come in handy if you need to merge ALL records from two tables.</a:t>
            </a:r>
            <a:endParaRPr sz="2800">
              <a:solidFill>
                <a:schemeClr val="dk1"/>
              </a:solidFill>
              <a:latin typeface="Calibri"/>
              <a:ea typeface="Calibri"/>
              <a:cs typeface="Calibri"/>
              <a:sym typeface="Calibri"/>
            </a:endParaRPr>
          </a:p>
        </p:txBody>
      </p:sp>
      <p:pic>
        <p:nvPicPr>
          <p:cNvPr id="339" name="Google Shape;339;p44"/>
          <p:cNvPicPr preferRelativeResize="0"/>
          <p:nvPr/>
        </p:nvPicPr>
        <p:blipFill>
          <a:blip r:embed="rId3">
            <a:alphaModFix/>
          </a:blip>
          <a:stretch>
            <a:fillRect/>
          </a:stretch>
        </p:blipFill>
        <p:spPr>
          <a:xfrm>
            <a:off x="4445775" y="4368350"/>
            <a:ext cx="2531300" cy="1435025"/>
          </a:xfrm>
          <a:prstGeom prst="rect">
            <a:avLst/>
          </a:prstGeom>
          <a:noFill/>
          <a:ln>
            <a:noFill/>
          </a:ln>
        </p:spPr>
      </p:pic>
      <p:sp>
        <p:nvSpPr>
          <p:cNvPr id="340" name="Google Shape;340;p44"/>
          <p:cNvSpPr txBox="1"/>
          <p:nvPr/>
        </p:nvSpPr>
        <p:spPr>
          <a:xfrm>
            <a:off x="4176150" y="5912900"/>
            <a:ext cx="3879600" cy="3693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1800">
                <a:solidFill>
                  <a:schemeClr val="dk1"/>
                </a:solidFill>
                <a:latin typeface="Calibri"/>
                <a:ea typeface="Calibri"/>
                <a:cs typeface="Calibri"/>
                <a:sym typeface="Calibri"/>
              </a:rPr>
              <a:t>FULL OUTER  JOIN on venn diagram</a:t>
            </a:r>
            <a:endParaRPr sz="1800">
              <a:solidFill>
                <a:schemeClr val="dk1"/>
              </a:solidFill>
              <a:latin typeface="Calibri"/>
              <a:ea typeface="Calibri"/>
              <a:cs typeface="Calibri"/>
              <a:sym typeface="Calibri"/>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5" name="Google Shape;345;p4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libri"/>
              <a:buNone/>
            </a:pPr>
            <a:r>
              <a:rPr lang="en-IN"/>
              <a:t>BRIDGING</a:t>
            </a:r>
            <a:endParaRPr/>
          </a:p>
        </p:txBody>
      </p:sp>
      <p:sp>
        <p:nvSpPr>
          <p:cNvPr id="346" name="Google Shape;346;p45"/>
          <p:cNvSpPr txBox="1"/>
          <p:nvPr/>
        </p:nvSpPr>
        <p:spPr>
          <a:xfrm>
            <a:off x="995680" y="1690688"/>
            <a:ext cx="10830560"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800">
                <a:solidFill>
                  <a:schemeClr val="dk1"/>
                </a:solidFill>
                <a:latin typeface="Calibri"/>
                <a:ea typeface="Calibri"/>
                <a:cs typeface="Calibri"/>
                <a:sym typeface="Calibri"/>
              </a:rPr>
              <a:t>When we need to connect two tables which do not directly relate.</a:t>
            </a:r>
            <a:endParaRPr sz="2800">
              <a:solidFill>
                <a:schemeClr val="dk1"/>
              </a:solidFill>
              <a:latin typeface="Calibri"/>
              <a:ea typeface="Calibri"/>
              <a:cs typeface="Calibri"/>
              <a:sym typeface="Calibri"/>
            </a:endParaRPr>
          </a:p>
        </p:txBody>
      </p:sp>
      <p:pic>
        <p:nvPicPr>
          <p:cNvPr id="347" name="Google Shape;347;p45"/>
          <p:cNvPicPr preferRelativeResize="0"/>
          <p:nvPr/>
        </p:nvPicPr>
        <p:blipFill rotWithShape="1">
          <a:blip r:embed="rId3">
            <a:alphaModFix/>
          </a:blip>
          <a:srcRect/>
          <a:stretch/>
        </p:blipFill>
        <p:spPr>
          <a:xfrm>
            <a:off x="3104732" y="2692240"/>
            <a:ext cx="5982535" cy="2286319"/>
          </a:xfrm>
          <a:prstGeom prst="rect">
            <a:avLst/>
          </a:prstGeom>
          <a:noFill/>
          <a:ln>
            <a:noFill/>
          </a:ln>
        </p:spPr>
      </p:pic>
      <p:sp>
        <p:nvSpPr>
          <p:cNvPr id="348" name="Google Shape;348;p45"/>
          <p:cNvSpPr txBox="1"/>
          <p:nvPr/>
        </p:nvSpPr>
        <p:spPr>
          <a:xfrm>
            <a:off x="995680" y="5456891"/>
            <a:ext cx="10586720"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a:solidFill>
                  <a:schemeClr val="dk1"/>
                </a:solidFill>
                <a:latin typeface="Calibri"/>
                <a:ea typeface="Calibri"/>
                <a:cs typeface="Calibri"/>
                <a:sym typeface="Calibri"/>
              </a:rPr>
              <a:t>Here we have no key to connect the customer table directly to city, but we can join customer to address (using address_id), and address to city (using city_id). In this case the address table serves as our bridge.</a:t>
            </a:r>
            <a:endParaRPr sz="1800">
              <a:solidFill>
                <a:schemeClr val="dk1"/>
              </a:solidFill>
              <a:latin typeface="Calibri"/>
              <a:ea typeface="Calibri"/>
              <a:cs typeface="Calibri"/>
              <a:sym typeface="Calibri"/>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pic>
        <p:nvPicPr>
          <p:cNvPr id="353" name="Google Shape;353;p46"/>
          <p:cNvPicPr preferRelativeResize="0"/>
          <p:nvPr/>
        </p:nvPicPr>
        <p:blipFill rotWithShape="1">
          <a:blip r:embed="rId3">
            <a:alphaModFix/>
          </a:blip>
          <a:srcRect/>
          <a:stretch/>
        </p:blipFill>
        <p:spPr>
          <a:xfrm>
            <a:off x="2721880" y="1212470"/>
            <a:ext cx="6748239" cy="544906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358" name="Google Shape;358;p47"/>
          <p:cNvSpPr txBox="1">
            <a:spLocks noGrp="1"/>
          </p:cNvSpPr>
          <p:nvPr>
            <p:ph type="title"/>
          </p:nvPr>
        </p:nvSpPr>
        <p:spPr>
          <a:xfrm>
            <a:off x="858520" y="16192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libri"/>
              <a:buNone/>
            </a:pPr>
            <a:r>
              <a:rPr lang="en-IN"/>
              <a:t>UNION</a:t>
            </a:r>
            <a:endParaRPr/>
          </a:p>
        </p:txBody>
      </p:sp>
      <p:sp>
        <p:nvSpPr>
          <p:cNvPr id="359" name="Google Shape;359;p47"/>
          <p:cNvSpPr txBox="1"/>
          <p:nvPr/>
        </p:nvSpPr>
        <p:spPr>
          <a:xfrm>
            <a:off x="1198880" y="1487488"/>
            <a:ext cx="10358120" cy="224676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800">
                <a:solidFill>
                  <a:schemeClr val="dk1"/>
                </a:solidFill>
                <a:latin typeface="Calibri"/>
                <a:ea typeface="Calibri"/>
                <a:cs typeface="Calibri"/>
                <a:sym typeface="Calibri"/>
              </a:rPr>
              <a:t>It allows to combine the result of two or more select statement into a single result set as stacking on each other results.</a:t>
            </a:r>
            <a:endParaRPr/>
          </a:p>
          <a:p>
            <a:pPr marL="0" marR="0" lvl="0" indent="0" algn="l" rtl="0">
              <a:spcBef>
                <a:spcPts val="0"/>
              </a:spcBef>
              <a:spcAft>
                <a:spcPts val="0"/>
              </a:spcAft>
              <a:buNone/>
            </a:pPr>
            <a:r>
              <a:rPr lang="en-IN" sz="2800">
                <a:solidFill>
                  <a:schemeClr val="dk1"/>
                </a:solidFill>
                <a:latin typeface="Calibri"/>
                <a:ea typeface="Calibri"/>
                <a:cs typeface="Calibri"/>
                <a:sym typeface="Calibri"/>
              </a:rPr>
              <a:t>Each SELECT statement must include the same number of columns, Columns are in same order and stacked columns must share compatible formats</a:t>
            </a:r>
            <a:endParaRPr sz="2800">
              <a:solidFill>
                <a:schemeClr val="dk1"/>
              </a:solidFill>
              <a:latin typeface="Calibri"/>
              <a:ea typeface="Calibri"/>
              <a:cs typeface="Calibri"/>
              <a:sym typeface="Calibri"/>
            </a:endParaRPr>
          </a:p>
        </p:txBody>
      </p:sp>
      <p:pic>
        <p:nvPicPr>
          <p:cNvPr id="360" name="Google Shape;360;p47"/>
          <p:cNvPicPr preferRelativeResize="0"/>
          <p:nvPr/>
        </p:nvPicPr>
        <p:blipFill rotWithShape="1">
          <a:blip r:embed="rId3">
            <a:alphaModFix/>
          </a:blip>
          <a:srcRect/>
          <a:stretch/>
        </p:blipFill>
        <p:spPr>
          <a:xfrm>
            <a:off x="2649995" y="3734257"/>
            <a:ext cx="2543530" cy="2810267"/>
          </a:xfrm>
          <a:prstGeom prst="rect">
            <a:avLst/>
          </a:prstGeom>
          <a:noFill/>
          <a:ln>
            <a:noFill/>
          </a:ln>
        </p:spPr>
      </p:pic>
      <p:pic>
        <p:nvPicPr>
          <p:cNvPr id="361" name="Google Shape;361;p47"/>
          <p:cNvPicPr preferRelativeResize="0"/>
          <p:nvPr/>
        </p:nvPicPr>
        <p:blipFill rotWithShape="1">
          <a:blip r:embed="rId4">
            <a:alphaModFix/>
          </a:blip>
          <a:srcRect/>
          <a:stretch/>
        </p:blipFill>
        <p:spPr>
          <a:xfrm>
            <a:off x="6116320" y="3911998"/>
            <a:ext cx="3533743" cy="2295644"/>
          </a:xfrm>
          <a:prstGeom prst="rect">
            <a:avLst/>
          </a:prstGeom>
          <a:noFill/>
          <a:ln>
            <a:noFill/>
          </a:ln>
        </p:spPr>
      </p:pic>
      <p:cxnSp>
        <p:nvCxnSpPr>
          <p:cNvPr id="362" name="Google Shape;362;p47"/>
          <p:cNvCxnSpPr/>
          <p:nvPr/>
        </p:nvCxnSpPr>
        <p:spPr>
          <a:xfrm flipH="1">
            <a:off x="6116320" y="5364480"/>
            <a:ext cx="3251200" cy="20320"/>
          </a:xfrm>
          <a:prstGeom prst="straightConnector1">
            <a:avLst/>
          </a:prstGeom>
          <a:noFill/>
          <a:ln w="9525" cap="flat" cmpd="sng">
            <a:solidFill>
              <a:srgbClr val="FF0000"/>
            </a:solidFill>
            <a:prstDash val="dashDot"/>
            <a:miter lim="800000"/>
            <a:headEnd type="none" w="sm" len="sm"/>
            <a:tailEnd type="none" w="sm" len="sm"/>
          </a:ln>
        </p:spPr>
      </p:cxnSp>
      <p:sp>
        <p:nvSpPr>
          <p:cNvPr id="363" name="Google Shape;363;p47"/>
          <p:cNvSpPr txBox="1"/>
          <p:nvPr/>
        </p:nvSpPr>
        <p:spPr>
          <a:xfrm>
            <a:off x="9855200" y="4328160"/>
            <a:ext cx="1701800" cy="175432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a:solidFill>
                  <a:schemeClr val="dk1"/>
                </a:solidFill>
                <a:latin typeface="Calibri"/>
                <a:ea typeface="Calibri"/>
                <a:cs typeface="Calibri"/>
                <a:sym typeface="Calibri"/>
              </a:rPr>
              <a:t>Above the red dotted line different query and below that is different query result</a:t>
            </a:r>
            <a:endParaRPr sz="1800">
              <a:solidFill>
                <a:schemeClr val="dk1"/>
              </a:solidFill>
              <a:latin typeface="Calibri"/>
              <a:ea typeface="Calibri"/>
              <a:cs typeface="Calibri"/>
              <a:sym typeface="Calibri"/>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sp>
        <p:nvSpPr>
          <p:cNvPr id="368" name="Google Shape;368;p4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libri"/>
              <a:buNone/>
            </a:pPr>
            <a:r>
              <a:rPr lang="en-IN"/>
              <a:t>UNION VS UNION ALL</a:t>
            </a:r>
            <a:endParaRPr/>
          </a:p>
        </p:txBody>
      </p:sp>
      <p:sp>
        <p:nvSpPr>
          <p:cNvPr id="369" name="Google Shape;369;p48"/>
          <p:cNvSpPr txBox="1"/>
          <p:nvPr/>
        </p:nvSpPr>
        <p:spPr>
          <a:xfrm>
            <a:off x="1239520" y="1690688"/>
            <a:ext cx="9712960" cy="138499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800">
                <a:solidFill>
                  <a:schemeClr val="dk1"/>
                </a:solidFill>
                <a:latin typeface="Calibri"/>
                <a:ea typeface="Calibri"/>
                <a:cs typeface="Calibri"/>
                <a:sym typeface="Calibri"/>
              </a:rPr>
              <a:t>Both are almost same except just one thing that UNION doesn’t allow duplicate values but union all allows duplicate value</a:t>
            </a:r>
            <a:endParaRPr/>
          </a:p>
          <a:p>
            <a:pPr marL="0" marR="0" lvl="0" indent="0" algn="l" rtl="0">
              <a:spcBef>
                <a:spcPts val="0"/>
              </a:spcBef>
              <a:spcAft>
                <a:spcPts val="0"/>
              </a:spcAft>
              <a:buNone/>
            </a:pPr>
            <a:r>
              <a:rPr lang="en-IN" sz="2800">
                <a:solidFill>
                  <a:schemeClr val="dk1"/>
                </a:solidFill>
                <a:latin typeface="Calibri"/>
                <a:ea typeface="Calibri"/>
                <a:cs typeface="Calibri"/>
                <a:sym typeface="Calibri"/>
              </a:rPr>
              <a:t>UNION ALL most commonly used.</a:t>
            </a:r>
            <a:endParaRPr sz="2800">
              <a:solidFill>
                <a:schemeClr val="dk1"/>
              </a:solidFill>
              <a:latin typeface="Calibri"/>
              <a:ea typeface="Calibri"/>
              <a:cs typeface="Calibri"/>
              <a:sym typeface="Calibri"/>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sp>
        <p:nvSpPr>
          <p:cNvPr id="465" name="Google Shape;465;p62"/>
          <p:cNvSpPr txBox="1">
            <a:spLocks noGrp="1"/>
          </p:cNvSpPr>
          <p:nvPr>
            <p:ph type="title"/>
          </p:nvPr>
        </p:nvSpPr>
        <p:spPr>
          <a:xfrm>
            <a:off x="838200" y="102575"/>
            <a:ext cx="10515600" cy="12210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IN"/>
              <a:t>CASE STATEMENTS</a:t>
            </a:r>
            <a:endParaRPr/>
          </a:p>
        </p:txBody>
      </p:sp>
      <p:sp>
        <p:nvSpPr>
          <p:cNvPr id="466" name="Google Shape;466;p62"/>
          <p:cNvSpPr txBox="1"/>
          <p:nvPr/>
        </p:nvSpPr>
        <p:spPr>
          <a:xfrm>
            <a:off x="770125" y="1107525"/>
            <a:ext cx="4922700" cy="5941500"/>
          </a:xfrm>
          <a:prstGeom prst="rect">
            <a:avLst/>
          </a:prstGeom>
          <a:noFill/>
          <a:ln>
            <a:noFill/>
          </a:ln>
        </p:spPr>
        <p:txBody>
          <a:bodyPr spcFirstLastPara="1" wrap="square" lIns="91425" tIns="91425" rIns="91425" bIns="91425" anchor="t" anchorCtr="0">
            <a:spAutoFit/>
          </a:bodyPr>
          <a:lstStyle/>
          <a:p>
            <a:pPr marL="457200" lvl="0" indent="-368300" algn="l" rtl="0">
              <a:spcBef>
                <a:spcPts val="0"/>
              </a:spcBef>
              <a:spcAft>
                <a:spcPts val="0"/>
              </a:spcAft>
              <a:buSzPts val="2200"/>
              <a:buFont typeface="Calibri"/>
              <a:buChar char="●"/>
            </a:pPr>
            <a:r>
              <a:rPr lang="en-IN" sz="2200">
                <a:latin typeface="Calibri"/>
                <a:ea typeface="Calibri"/>
                <a:cs typeface="Calibri"/>
                <a:sym typeface="Calibri"/>
              </a:rPr>
              <a:t>CASE Statements allow you to use conditional logic specify how your results should be calculated for various cases</a:t>
            </a:r>
            <a:endParaRPr sz="2200">
              <a:latin typeface="Calibri"/>
              <a:ea typeface="Calibri"/>
              <a:cs typeface="Calibri"/>
              <a:sym typeface="Calibri"/>
            </a:endParaRPr>
          </a:p>
          <a:p>
            <a:pPr marL="457200" lvl="0" indent="-368300" algn="l" rtl="0">
              <a:spcBef>
                <a:spcPts val="0"/>
              </a:spcBef>
              <a:spcAft>
                <a:spcPts val="0"/>
              </a:spcAft>
              <a:buSzPts val="2200"/>
              <a:buFont typeface="Calibri"/>
              <a:buChar char="●"/>
            </a:pPr>
            <a:r>
              <a:rPr lang="en-IN" sz="2200">
                <a:latin typeface="Calibri"/>
                <a:ea typeface="Calibri"/>
                <a:cs typeface="Calibri"/>
                <a:sym typeface="Calibri"/>
              </a:rPr>
              <a:t>The top WHEN/THEN pair executes first. If true, the CASE is complete. If not, it continues testing each condition until the END is reached </a:t>
            </a:r>
            <a:endParaRPr sz="2200">
              <a:latin typeface="Calibri"/>
              <a:ea typeface="Calibri"/>
              <a:cs typeface="Calibri"/>
              <a:sym typeface="Calibri"/>
            </a:endParaRPr>
          </a:p>
          <a:p>
            <a:pPr marL="457200" lvl="0" indent="-368300" algn="l" rtl="0">
              <a:spcBef>
                <a:spcPts val="0"/>
              </a:spcBef>
              <a:spcAft>
                <a:spcPts val="0"/>
              </a:spcAft>
              <a:buSzPts val="2200"/>
              <a:buFont typeface="Calibri"/>
              <a:buChar char="●"/>
            </a:pPr>
            <a:r>
              <a:rPr lang="en-IN" sz="2200">
                <a:latin typeface="Calibri"/>
                <a:ea typeface="Calibri"/>
                <a:cs typeface="Calibri"/>
                <a:sym typeface="Calibri"/>
              </a:rPr>
              <a:t>If multiple WHEN/THEN conditions are true, the upper-most condition determines the value, since it’s the first to be evaluated (top to bottom)</a:t>
            </a:r>
            <a:endParaRPr sz="2200">
              <a:latin typeface="Calibri"/>
              <a:ea typeface="Calibri"/>
              <a:cs typeface="Calibri"/>
              <a:sym typeface="Calibri"/>
            </a:endParaRPr>
          </a:p>
          <a:p>
            <a:pPr marL="457200" lvl="0" indent="-368300" algn="l" rtl="0">
              <a:spcBef>
                <a:spcPts val="0"/>
              </a:spcBef>
              <a:spcAft>
                <a:spcPts val="0"/>
              </a:spcAft>
              <a:buSzPts val="2200"/>
              <a:buFont typeface="Calibri"/>
              <a:buChar char="●"/>
            </a:pPr>
            <a:r>
              <a:rPr lang="en-IN" sz="2200">
                <a:latin typeface="Calibri"/>
                <a:ea typeface="Calibri"/>
                <a:cs typeface="Calibri"/>
                <a:sym typeface="Calibri"/>
              </a:rPr>
              <a:t>If no conditions are satisfied when the CASE reaches the END, a NULL value will be returned</a:t>
            </a:r>
            <a:endParaRPr sz="2200">
              <a:latin typeface="Calibri"/>
              <a:ea typeface="Calibri"/>
              <a:cs typeface="Calibri"/>
              <a:sym typeface="Calibri"/>
            </a:endParaRPr>
          </a:p>
          <a:p>
            <a:pPr marL="457200" lvl="0" indent="-368300" algn="l" rtl="0">
              <a:spcBef>
                <a:spcPts val="0"/>
              </a:spcBef>
              <a:spcAft>
                <a:spcPts val="0"/>
              </a:spcAft>
              <a:buSzPts val="2200"/>
              <a:buFont typeface="Calibri"/>
              <a:buChar char="●"/>
            </a:pPr>
            <a:r>
              <a:rPr lang="en-IN" sz="2200">
                <a:latin typeface="Calibri"/>
                <a:ea typeface="Calibri"/>
                <a:cs typeface="Calibri"/>
                <a:sym typeface="Calibri"/>
              </a:rPr>
              <a:t>CASE work as same set of logical operator like WHERE</a:t>
            </a:r>
            <a:endParaRPr sz="2200">
              <a:latin typeface="Calibri"/>
              <a:ea typeface="Calibri"/>
              <a:cs typeface="Calibri"/>
              <a:sym typeface="Calibri"/>
            </a:endParaRPr>
          </a:p>
        </p:txBody>
      </p:sp>
      <p:pic>
        <p:nvPicPr>
          <p:cNvPr id="467" name="Google Shape;467;p62"/>
          <p:cNvPicPr preferRelativeResize="0"/>
          <p:nvPr/>
        </p:nvPicPr>
        <p:blipFill>
          <a:blip r:embed="rId3">
            <a:alphaModFix/>
          </a:blip>
          <a:stretch>
            <a:fillRect/>
          </a:stretch>
        </p:blipFill>
        <p:spPr>
          <a:xfrm>
            <a:off x="7077075" y="1640050"/>
            <a:ext cx="4276725" cy="2295525"/>
          </a:xfrm>
          <a:prstGeom prst="rect">
            <a:avLst/>
          </a:prstGeom>
          <a:noFill/>
          <a:ln>
            <a:noFill/>
          </a:ln>
        </p:spPr>
      </p:pic>
      <p:pic>
        <p:nvPicPr>
          <p:cNvPr id="468" name="Google Shape;468;p62"/>
          <p:cNvPicPr preferRelativeResize="0"/>
          <p:nvPr/>
        </p:nvPicPr>
        <p:blipFill>
          <a:blip r:embed="rId4">
            <a:alphaModFix/>
          </a:blip>
          <a:stretch>
            <a:fillRect/>
          </a:stretch>
        </p:blipFill>
        <p:spPr>
          <a:xfrm>
            <a:off x="7520125" y="4416150"/>
            <a:ext cx="2997050" cy="183027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72"/>
        <p:cNvGrpSpPr/>
        <p:nvPr/>
      </p:nvGrpSpPr>
      <p:grpSpPr>
        <a:xfrm>
          <a:off x="0" y="0"/>
          <a:ext cx="0" cy="0"/>
          <a:chOff x="0" y="0"/>
          <a:chExt cx="0" cy="0"/>
        </a:xfrm>
      </p:grpSpPr>
      <p:sp>
        <p:nvSpPr>
          <p:cNvPr id="473" name="Google Shape;473;p63"/>
          <p:cNvSpPr txBox="1">
            <a:spLocks noGrp="1"/>
          </p:cNvSpPr>
          <p:nvPr>
            <p:ph type="title"/>
          </p:nvPr>
        </p:nvSpPr>
        <p:spPr>
          <a:xfrm>
            <a:off x="838200" y="201025"/>
            <a:ext cx="10515600" cy="11883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IN"/>
              <a:t>PIVOTING DATA WITH COUNT &amp; CASE</a:t>
            </a:r>
            <a:endParaRPr/>
          </a:p>
        </p:txBody>
      </p:sp>
      <p:sp>
        <p:nvSpPr>
          <p:cNvPr id="474" name="Google Shape;474;p63"/>
          <p:cNvSpPr txBox="1"/>
          <p:nvPr/>
        </p:nvSpPr>
        <p:spPr>
          <a:xfrm>
            <a:off x="622450" y="1668275"/>
            <a:ext cx="4824300" cy="4617600"/>
          </a:xfrm>
          <a:prstGeom prst="rect">
            <a:avLst/>
          </a:prstGeom>
          <a:noFill/>
          <a:ln>
            <a:noFill/>
          </a:ln>
        </p:spPr>
        <p:txBody>
          <a:bodyPr spcFirstLastPara="1" wrap="square" lIns="91425" tIns="91425" rIns="91425" bIns="91425" anchor="t" anchorCtr="0">
            <a:spAutoFit/>
          </a:bodyPr>
          <a:lstStyle/>
          <a:p>
            <a:pPr marL="457200" lvl="0" indent="-381000" algn="l" rtl="0">
              <a:spcBef>
                <a:spcPts val="0"/>
              </a:spcBef>
              <a:spcAft>
                <a:spcPts val="0"/>
              </a:spcAft>
              <a:buSzPts val="2400"/>
              <a:buFont typeface="Calibri"/>
              <a:buChar char="●"/>
            </a:pPr>
            <a:r>
              <a:rPr lang="en-IN" sz="2400">
                <a:latin typeface="Calibri"/>
                <a:ea typeface="Calibri"/>
                <a:cs typeface="Calibri"/>
                <a:sym typeface="Calibri"/>
              </a:rPr>
              <a:t>Excel makes it easy to pivot data into columns and rows</a:t>
            </a:r>
            <a:endParaRPr sz="2400">
              <a:latin typeface="Calibri"/>
              <a:ea typeface="Calibri"/>
              <a:cs typeface="Calibri"/>
              <a:sym typeface="Calibri"/>
            </a:endParaRPr>
          </a:p>
          <a:p>
            <a:pPr marL="457200" lvl="0" indent="-381000" algn="l" rtl="0">
              <a:spcBef>
                <a:spcPts val="0"/>
              </a:spcBef>
              <a:spcAft>
                <a:spcPts val="0"/>
              </a:spcAft>
              <a:buSzPts val="2400"/>
              <a:buFont typeface="Calibri"/>
              <a:buChar char="●"/>
            </a:pPr>
            <a:r>
              <a:rPr lang="en-IN" sz="2400">
                <a:latin typeface="Calibri"/>
                <a:ea typeface="Calibri"/>
                <a:cs typeface="Calibri"/>
                <a:sym typeface="Calibri"/>
              </a:rPr>
              <a:t>CASE PIVOT - Excel’s ability to pivot to columns can be replicated in </a:t>
            </a:r>
            <a:r>
              <a:rPr lang="en-IN" sz="2400" b="1">
                <a:latin typeface="Calibri"/>
                <a:ea typeface="Calibri"/>
                <a:cs typeface="Calibri"/>
                <a:sym typeface="Calibri"/>
              </a:rPr>
              <a:t>SQL using COUNT and CASE.</a:t>
            </a:r>
            <a:endParaRPr sz="2400" b="1">
              <a:latin typeface="Calibri"/>
              <a:ea typeface="Calibri"/>
              <a:cs typeface="Calibri"/>
              <a:sym typeface="Calibri"/>
            </a:endParaRPr>
          </a:p>
          <a:p>
            <a:pPr marL="457200" lvl="0" indent="-381000" algn="l" rtl="0">
              <a:spcBef>
                <a:spcPts val="0"/>
              </a:spcBef>
              <a:spcAft>
                <a:spcPts val="0"/>
              </a:spcAft>
              <a:buSzPts val="2400"/>
              <a:buFont typeface="Calibri"/>
              <a:buChar char="●"/>
            </a:pPr>
            <a:r>
              <a:rPr lang="en-IN" sz="2400">
                <a:latin typeface="Calibri"/>
                <a:ea typeface="Calibri"/>
                <a:cs typeface="Calibri"/>
                <a:sym typeface="Calibri"/>
              </a:rPr>
              <a:t>When CASE Pivoting , we use COUNT() and only count records that match a certain criteria.</a:t>
            </a:r>
            <a:endParaRPr sz="2400">
              <a:latin typeface="Calibri"/>
              <a:ea typeface="Calibri"/>
              <a:cs typeface="Calibri"/>
              <a:sym typeface="Calibri"/>
            </a:endParaRPr>
          </a:p>
          <a:p>
            <a:pPr marL="457200" lvl="0" indent="-381000" algn="l" rtl="0">
              <a:spcBef>
                <a:spcPts val="0"/>
              </a:spcBef>
              <a:spcAft>
                <a:spcPts val="0"/>
              </a:spcAft>
              <a:buSzPts val="2400"/>
              <a:buFont typeface="Calibri"/>
              <a:buChar char="●"/>
            </a:pPr>
            <a:r>
              <a:rPr lang="en-IN" sz="2400">
                <a:latin typeface="Calibri"/>
                <a:ea typeface="Calibri"/>
                <a:cs typeface="Calibri"/>
                <a:sym typeface="Calibri"/>
              </a:rPr>
              <a:t>Using GROUP BY to define your row labels that match a certain criteria.</a:t>
            </a:r>
            <a:endParaRPr sz="2400">
              <a:latin typeface="Calibri"/>
              <a:ea typeface="Calibri"/>
              <a:cs typeface="Calibri"/>
              <a:sym typeface="Calibri"/>
            </a:endParaRPr>
          </a:p>
        </p:txBody>
      </p:sp>
      <p:pic>
        <p:nvPicPr>
          <p:cNvPr id="475" name="Google Shape;475;p63"/>
          <p:cNvPicPr preferRelativeResize="0"/>
          <p:nvPr/>
        </p:nvPicPr>
        <p:blipFill>
          <a:blip r:embed="rId3">
            <a:alphaModFix/>
          </a:blip>
          <a:stretch>
            <a:fillRect/>
          </a:stretch>
        </p:blipFill>
        <p:spPr>
          <a:xfrm>
            <a:off x="5446750" y="4257050"/>
            <a:ext cx="2888000" cy="2028825"/>
          </a:xfrm>
          <a:prstGeom prst="rect">
            <a:avLst/>
          </a:prstGeom>
          <a:noFill/>
          <a:ln>
            <a:noFill/>
          </a:ln>
        </p:spPr>
      </p:pic>
      <p:pic>
        <p:nvPicPr>
          <p:cNvPr id="476" name="Google Shape;476;p63"/>
          <p:cNvPicPr preferRelativeResize="0"/>
          <p:nvPr/>
        </p:nvPicPr>
        <p:blipFill>
          <a:blip r:embed="rId4">
            <a:alphaModFix/>
          </a:blip>
          <a:stretch>
            <a:fillRect/>
          </a:stretch>
        </p:blipFill>
        <p:spPr>
          <a:xfrm>
            <a:off x="8569200" y="4293850"/>
            <a:ext cx="3552450" cy="1955224"/>
          </a:xfrm>
          <a:prstGeom prst="rect">
            <a:avLst/>
          </a:prstGeom>
          <a:noFill/>
          <a:ln>
            <a:noFill/>
          </a:ln>
        </p:spPr>
      </p:pic>
      <p:pic>
        <p:nvPicPr>
          <p:cNvPr id="477" name="Google Shape;477;p63"/>
          <p:cNvPicPr preferRelativeResize="0"/>
          <p:nvPr/>
        </p:nvPicPr>
        <p:blipFill>
          <a:blip r:embed="rId5">
            <a:alphaModFix/>
          </a:blip>
          <a:stretch>
            <a:fillRect/>
          </a:stretch>
        </p:blipFill>
        <p:spPr>
          <a:xfrm>
            <a:off x="5148475" y="1831925"/>
            <a:ext cx="7296150" cy="2019300"/>
          </a:xfrm>
          <a:prstGeom prst="rect">
            <a:avLst/>
          </a:prstGeom>
          <a:noFill/>
          <a:ln>
            <a:noFill/>
          </a:ln>
        </p:spPr>
      </p:pic>
      <p:sp>
        <p:nvSpPr>
          <p:cNvPr id="478" name="Google Shape;478;p63"/>
          <p:cNvSpPr txBox="1"/>
          <p:nvPr/>
        </p:nvSpPr>
        <p:spPr>
          <a:xfrm>
            <a:off x="5627250" y="6459725"/>
            <a:ext cx="2494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IN">
                <a:latin typeface="Calibri"/>
                <a:ea typeface="Calibri"/>
                <a:cs typeface="Calibri"/>
                <a:sym typeface="Calibri"/>
              </a:rPr>
              <a:t>Before</a:t>
            </a:r>
            <a:endParaRPr>
              <a:latin typeface="Calibri"/>
              <a:ea typeface="Calibri"/>
              <a:cs typeface="Calibri"/>
              <a:sym typeface="Calibri"/>
            </a:endParaRPr>
          </a:p>
        </p:txBody>
      </p:sp>
      <p:sp>
        <p:nvSpPr>
          <p:cNvPr id="479" name="Google Shape;479;p63"/>
          <p:cNvSpPr txBox="1"/>
          <p:nvPr/>
        </p:nvSpPr>
        <p:spPr>
          <a:xfrm>
            <a:off x="8569200" y="6459725"/>
            <a:ext cx="24942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IN">
                <a:latin typeface="Calibri"/>
                <a:ea typeface="Calibri"/>
                <a:cs typeface="Calibri"/>
                <a:sym typeface="Calibri"/>
              </a:rPr>
              <a:t>After</a:t>
            </a:r>
            <a:endParaRPr>
              <a:latin typeface="Calibri"/>
              <a:ea typeface="Calibri"/>
              <a:cs typeface="Calibri"/>
              <a:sym typeface="Calibri"/>
            </a:endParaRPr>
          </a:p>
          <a:p>
            <a:pPr marL="0" lvl="0" indent="0" algn="l" rtl="0">
              <a:spcBef>
                <a:spcPts val="0"/>
              </a:spcBef>
              <a:spcAft>
                <a:spcPts val="0"/>
              </a:spcAft>
              <a:buNone/>
            </a:pPr>
            <a:endParaRPr>
              <a:latin typeface="Calibri"/>
              <a:ea typeface="Calibri"/>
              <a:cs typeface="Calibri"/>
              <a:sym typeface="Calibri"/>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MY SQL functions</a:t>
            </a:r>
          </a:p>
        </p:txBody>
      </p:sp>
    </p:spTree>
    <p:extLst>
      <p:ext uri="{BB962C8B-B14F-4D97-AF65-F5344CB8AC3E}">
        <p14:creationId xmlns:p14="http://schemas.microsoft.com/office/powerpoint/2010/main" val="48081637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sp>
        <p:nvSpPr>
          <p:cNvPr id="410" name="Google Shape;410;p54"/>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IN"/>
              <a:t>Date and Time functions</a:t>
            </a:r>
            <a:endParaRPr/>
          </a:p>
        </p:txBody>
      </p:sp>
      <p:sp>
        <p:nvSpPr>
          <p:cNvPr id="411" name="Google Shape;411;p54"/>
          <p:cNvSpPr txBox="1"/>
          <p:nvPr/>
        </p:nvSpPr>
        <p:spPr>
          <a:xfrm>
            <a:off x="838200" y="1513600"/>
            <a:ext cx="10086000" cy="5187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IN" sz="1250">
                <a:solidFill>
                  <a:srgbClr val="171717"/>
                </a:solidFill>
                <a:highlight>
                  <a:srgbClr val="FFFFFF"/>
                </a:highlight>
              </a:rPr>
              <a:t>CURRENT_TIMESTAMP:  Returns a datetime value containing the date and time of the computer on which the instance of SQL Server runs. The returned value does not include the time zone offset.</a:t>
            </a:r>
            <a:endParaRPr sz="1250">
              <a:solidFill>
                <a:srgbClr val="171717"/>
              </a:solidFill>
              <a:highlight>
                <a:srgbClr val="FFFFFF"/>
              </a:highlight>
            </a:endParaRPr>
          </a:p>
          <a:p>
            <a:pPr marL="0" lvl="0" indent="0" algn="l" rtl="0">
              <a:spcBef>
                <a:spcPts val="0"/>
              </a:spcBef>
              <a:spcAft>
                <a:spcPts val="0"/>
              </a:spcAft>
              <a:buNone/>
            </a:pPr>
            <a:endParaRPr sz="1250">
              <a:solidFill>
                <a:srgbClr val="171717"/>
              </a:solidFill>
              <a:highlight>
                <a:srgbClr val="FFFFFF"/>
              </a:highlight>
            </a:endParaRPr>
          </a:p>
          <a:p>
            <a:pPr marL="0" lvl="0" indent="0" algn="l" rtl="0">
              <a:spcBef>
                <a:spcPts val="0"/>
              </a:spcBef>
              <a:spcAft>
                <a:spcPts val="0"/>
              </a:spcAft>
              <a:buNone/>
            </a:pPr>
            <a:r>
              <a:rPr lang="en-IN" sz="1250">
                <a:solidFill>
                  <a:srgbClr val="171717"/>
                </a:solidFill>
                <a:highlight>
                  <a:srgbClr val="FFFFFF"/>
                </a:highlight>
              </a:rPr>
              <a:t>GETDATE : Returns a datetime value containing the date and time of the computer on which the instance of SQL Server runs. The returned value does not include the time zone offset.</a:t>
            </a:r>
            <a:endParaRPr sz="1250">
              <a:solidFill>
                <a:srgbClr val="171717"/>
              </a:solidFill>
              <a:highlight>
                <a:srgbClr val="FFFFFF"/>
              </a:highlight>
            </a:endParaRPr>
          </a:p>
          <a:p>
            <a:pPr marL="0" lvl="0" indent="0" algn="l" rtl="0">
              <a:spcBef>
                <a:spcPts val="0"/>
              </a:spcBef>
              <a:spcAft>
                <a:spcPts val="0"/>
              </a:spcAft>
              <a:buNone/>
            </a:pPr>
            <a:endParaRPr sz="1250">
              <a:solidFill>
                <a:srgbClr val="171717"/>
              </a:solidFill>
              <a:highlight>
                <a:srgbClr val="FFFFFF"/>
              </a:highlight>
            </a:endParaRPr>
          </a:p>
          <a:p>
            <a:pPr marL="0" lvl="0" indent="0" algn="l" rtl="0">
              <a:spcBef>
                <a:spcPts val="0"/>
              </a:spcBef>
              <a:spcAft>
                <a:spcPts val="0"/>
              </a:spcAft>
              <a:buNone/>
            </a:pPr>
            <a:r>
              <a:rPr lang="en-IN" sz="1250">
                <a:solidFill>
                  <a:srgbClr val="171717"/>
                </a:solidFill>
                <a:highlight>
                  <a:srgbClr val="FFFFFF"/>
                </a:highlight>
              </a:rPr>
              <a:t>GETUTCDATE - Returns a datetime value containing the date and time of the computer on which the instance of SQL Server runs. The function returns the date and time values as UTC time (Coordinated Universal Time)</a:t>
            </a:r>
            <a:endParaRPr sz="1250">
              <a:solidFill>
                <a:srgbClr val="171717"/>
              </a:solidFill>
              <a:highlight>
                <a:srgbClr val="FFFFFF"/>
              </a:highlight>
            </a:endParaRPr>
          </a:p>
          <a:p>
            <a:pPr marL="0" lvl="0" indent="0" algn="l" rtl="0">
              <a:spcBef>
                <a:spcPts val="0"/>
              </a:spcBef>
              <a:spcAft>
                <a:spcPts val="0"/>
              </a:spcAft>
              <a:buNone/>
            </a:pPr>
            <a:endParaRPr sz="1250">
              <a:solidFill>
                <a:srgbClr val="171717"/>
              </a:solidFill>
              <a:highlight>
                <a:srgbClr val="FFFFFF"/>
              </a:highlight>
            </a:endParaRPr>
          </a:p>
          <a:p>
            <a:pPr marL="0" lvl="0" indent="0" algn="l" rtl="0">
              <a:spcBef>
                <a:spcPts val="0"/>
              </a:spcBef>
              <a:spcAft>
                <a:spcPts val="0"/>
              </a:spcAft>
              <a:buNone/>
            </a:pPr>
            <a:r>
              <a:rPr lang="en-IN" sz="1250">
                <a:solidFill>
                  <a:srgbClr val="171717"/>
                </a:solidFill>
                <a:highlight>
                  <a:srgbClr val="FFFFFF"/>
                </a:highlight>
              </a:rPr>
              <a:t>DATENAME ( </a:t>
            </a:r>
            <a:r>
              <a:rPr lang="en-IN" sz="1250" i="1">
                <a:solidFill>
                  <a:srgbClr val="171717"/>
                </a:solidFill>
                <a:highlight>
                  <a:srgbClr val="FFFFFF"/>
                </a:highlight>
              </a:rPr>
              <a:t>datepart</a:t>
            </a:r>
            <a:r>
              <a:rPr lang="en-IN" sz="1250">
                <a:solidFill>
                  <a:srgbClr val="171717"/>
                </a:solidFill>
                <a:highlight>
                  <a:srgbClr val="FFFFFF"/>
                </a:highlight>
              </a:rPr>
              <a:t> , </a:t>
            </a:r>
            <a:r>
              <a:rPr lang="en-IN" sz="1250" i="1">
                <a:solidFill>
                  <a:srgbClr val="171717"/>
                </a:solidFill>
                <a:highlight>
                  <a:srgbClr val="FFFFFF"/>
                </a:highlight>
              </a:rPr>
              <a:t>date</a:t>
            </a:r>
            <a:r>
              <a:rPr lang="en-IN" sz="1250">
                <a:solidFill>
                  <a:srgbClr val="171717"/>
                </a:solidFill>
                <a:highlight>
                  <a:srgbClr val="FFFFFF"/>
                </a:highlight>
              </a:rPr>
              <a:t> ) - Returns a character string representing the specified </a:t>
            </a:r>
            <a:r>
              <a:rPr lang="en-IN" sz="1250" i="1">
                <a:solidFill>
                  <a:srgbClr val="171717"/>
                </a:solidFill>
                <a:highlight>
                  <a:srgbClr val="FFFFFF"/>
                </a:highlight>
              </a:rPr>
              <a:t>datepart</a:t>
            </a:r>
            <a:r>
              <a:rPr lang="en-IN" sz="1250">
                <a:solidFill>
                  <a:srgbClr val="171717"/>
                </a:solidFill>
                <a:highlight>
                  <a:srgbClr val="FFFFFF"/>
                </a:highlight>
              </a:rPr>
              <a:t> of the specified date.</a:t>
            </a:r>
            <a:endParaRPr sz="1250">
              <a:solidFill>
                <a:srgbClr val="171717"/>
              </a:solidFill>
              <a:highlight>
                <a:srgbClr val="FFFFFF"/>
              </a:highlight>
            </a:endParaRPr>
          </a:p>
          <a:p>
            <a:pPr marL="0" lvl="0" indent="0" algn="l" rtl="0">
              <a:spcBef>
                <a:spcPts val="0"/>
              </a:spcBef>
              <a:spcAft>
                <a:spcPts val="0"/>
              </a:spcAft>
              <a:buNone/>
            </a:pPr>
            <a:endParaRPr sz="1250">
              <a:solidFill>
                <a:srgbClr val="171717"/>
              </a:solidFill>
              <a:highlight>
                <a:srgbClr val="FFFFFF"/>
              </a:highlight>
            </a:endParaRPr>
          </a:p>
          <a:p>
            <a:pPr marL="0" lvl="0" indent="0" algn="l" rtl="0">
              <a:spcBef>
                <a:spcPts val="0"/>
              </a:spcBef>
              <a:spcAft>
                <a:spcPts val="0"/>
              </a:spcAft>
              <a:buNone/>
            </a:pPr>
            <a:r>
              <a:rPr lang="en-IN" sz="1250">
                <a:solidFill>
                  <a:srgbClr val="171717"/>
                </a:solidFill>
                <a:highlight>
                  <a:srgbClr val="FFFFFF"/>
                </a:highlight>
              </a:rPr>
              <a:t>DATEPART ( </a:t>
            </a:r>
            <a:r>
              <a:rPr lang="en-IN" sz="1250" i="1">
                <a:solidFill>
                  <a:srgbClr val="171717"/>
                </a:solidFill>
                <a:highlight>
                  <a:srgbClr val="FFFFFF"/>
                </a:highlight>
              </a:rPr>
              <a:t>datepart</a:t>
            </a:r>
            <a:r>
              <a:rPr lang="en-IN" sz="1250">
                <a:solidFill>
                  <a:srgbClr val="171717"/>
                </a:solidFill>
                <a:highlight>
                  <a:srgbClr val="FFFFFF"/>
                </a:highlight>
              </a:rPr>
              <a:t> , </a:t>
            </a:r>
            <a:r>
              <a:rPr lang="en-IN" sz="1250" i="1">
                <a:solidFill>
                  <a:srgbClr val="171717"/>
                </a:solidFill>
                <a:highlight>
                  <a:srgbClr val="FFFFFF"/>
                </a:highlight>
              </a:rPr>
              <a:t>date</a:t>
            </a:r>
            <a:r>
              <a:rPr lang="en-IN" sz="1250">
                <a:solidFill>
                  <a:srgbClr val="171717"/>
                </a:solidFill>
                <a:highlight>
                  <a:srgbClr val="FFFFFF"/>
                </a:highlight>
              </a:rPr>
              <a:t> ) - Returns an integer representing the specified </a:t>
            </a:r>
            <a:r>
              <a:rPr lang="en-IN" sz="1250" i="1">
                <a:solidFill>
                  <a:srgbClr val="171717"/>
                </a:solidFill>
                <a:highlight>
                  <a:srgbClr val="FFFFFF"/>
                </a:highlight>
              </a:rPr>
              <a:t>datepart</a:t>
            </a:r>
            <a:r>
              <a:rPr lang="en-IN" sz="1250">
                <a:solidFill>
                  <a:srgbClr val="171717"/>
                </a:solidFill>
                <a:highlight>
                  <a:srgbClr val="FFFFFF"/>
                </a:highlight>
              </a:rPr>
              <a:t> of the specified </a:t>
            </a:r>
            <a:r>
              <a:rPr lang="en-IN" sz="1250" i="1">
                <a:solidFill>
                  <a:srgbClr val="171717"/>
                </a:solidFill>
                <a:highlight>
                  <a:srgbClr val="FFFFFF"/>
                </a:highlight>
              </a:rPr>
              <a:t>date</a:t>
            </a:r>
            <a:r>
              <a:rPr lang="en-IN" sz="1250">
                <a:solidFill>
                  <a:srgbClr val="171717"/>
                </a:solidFill>
                <a:highlight>
                  <a:srgbClr val="FFFFFF"/>
                </a:highlight>
              </a:rPr>
              <a:t>.</a:t>
            </a:r>
            <a:endParaRPr sz="1250">
              <a:solidFill>
                <a:srgbClr val="171717"/>
              </a:solidFill>
              <a:highlight>
                <a:srgbClr val="FFFFFF"/>
              </a:highlight>
            </a:endParaRPr>
          </a:p>
          <a:p>
            <a:pPr marL="0" lvl="0" indent="0" algn="l" rtl="0">
              <a:spcBef>
                <a:spcPts val="0"/>
              </a:spcBef>
              <a:spcAft>
                <a:spcPts val="0"/>
              </a:spcAft>
              <a:buNone/>
            </a:pPr>
            <a:endParaRPr sz="1250">
              <a:solidFill>
                <a:srgbClr val="171717"/>
              </a:solidFill>
              <a:highlight>
                <a:srgbClr val="FFFFFF"/>
              </a:highlight>
            </a:endParaRPr>
          </a:p>
          <a:p>
            <a:pPr marL="0" lvl="0" indent="0" algn="l" rtl="0">
              <a:spcBef>
                <a:spcPts val="0"/>
              </a:spcBef>
              <a:spcAft>
                <a:spcPts val="0"/>
              </a:spcAft>
              <a:buNone/>
            </a:pPr>
            <a:r>
              <a:rPr lang="en-IN" sz="1250">
                <a:solidFill>
                  <a:srgbClr val="171717"/>
                </a:solidFill>
                <a:highlight>
                  <a:srgbClr val="FFFFFF"/>
                </a:highlight>
              </a:rPr>
              <a:t>DAY ( </a:t>
            </a:r>
            <a:r>
              <a:rPr lang="en-IN" sz="1250" i="1">
                <a:solidFill>
                  <a:srgbClr val="171717"/>
                </a:solidFill>
                <a:highlight>
                  <a:srgbClr val="FFFFFF"/>
                </a:highlight>
              </a:rPr>
              <a:t>date</a:t>
            </a:r>
            <a:r>
              <a:rPr lang="en-IN" sz="1250">
                <a:solidFill>
                  <a:srgbClr val="171717"/>
                </a:solidFill>
                <a:highlight>
                  <a:srgbClr val="FFFFFF"/>
                </a:highlight>
              </a:rPr>
              <a:t> ) - Returns an integer representing the day part of the specified </a:t>
            </a:r>
            <a:r>
              <a:rPr lang="en-IN" sz="1250" i="1">
                <a:solidFill>
                  <a:srgbClr val="171717"/>
                </a:solidFill>
                <a:highlight>
                  <a:srgbClr val="FFFFFF"/>
                </a:highlight>
              </a:rPr>
              <a:t>date</a:t>
            </a:r>
            <a:r>
              <a:rPr lang="en-IN" sz="1250">
                <a:solidFill>
                  <a:srgbClr val="171717"/>
                </a:solidFill>
                <a:highlight>
                  <a:srgbClr val="FFFFFF"/>
                </a:highlight>
              </a:rPr>
              <a:t>.</a:t>
            </a:r>
            <a:endParaRPr sz="1250">
              <a:solidFill>
                <a:srgbClr val="171717"/>
              </a:solidFill>
              <a:highlight>
                <a:srgbClr val="FFFFFF"/>
              </a:highlight>
            </a:endParaRPr>
          </a:p>
          <a:p>
            <a:pPr marL="0" lvl="0" indent="0" algn="l" rtl="0">
              <a:spcBef>
                <a:spcPts val="0"/>
              </a:spcBef>
              <a:spcAft>
                <a:spcPts val="0"/>
              </a:spcAft>
              <a:buNone/>
            </a:pPr>
            <a:endParaRPr sz="1250">
              <a:solidFill>
                <a:srgbClr val="171717"/>
              </a:solidFill>
              <a:highlight>
                <a:srgbClr val="FFFFFF"/>
              </a:highlight>
            </a:endParaRPr>
          </a:p>
          <a:p>
            <a:pPr marL="0" lvl="0" indent="0" algn="l" rtl="0">
              <a:spcBef>
                <a:spcPts val="0"/>
              </a:spcBef>
              <a:spcAft>
                <a:spcPts val="0"/>
              </a:spcAft>
              <a:buNone/>
            </a:pPr>
            <a:r>
              <a:rPr lang="en-IN" sz="1250">
                <a:solidFill>
                  <a:srgbClr val="171717"/>
                </a:solidFill>
                <a:highlight>
                  <a:srgbClr val="FFFFFF"/>
                </a:highlight>
              </a:rPr>
              <a:t>MONTH ( </a:t>
            </a:r>
            <a:r>
              <a:rPr lang="en-IN" sz="1250" i="1">
                <a:solidFill>
                  <a:srgbClr val="171717"/>
                </a:solidFill>
                <a:highlight>
                  <a:srgbClr val="FFFFFF"/>
                </a:highlight>
              </a:rPr>
              <a:t>date</a:t>
            </a:r>
            <a:r>
              <a:rPr lang="en-IN" sz="1250">
                <a:solidFill>
                  <a:srgbClr val="171717"/>
                </a:solidFill>
                <a:highlight>
                  <a:srgbClr val="FFFFFF"/>
                </a:highlight>
              </a:rPr>
              <a:t> ) - Returns an integer representing the month part of a specified </a:t>
            </a:r>
            <a:r>
              <a:rPr lang="en-IN" sz="1250" i="1">
                <a:solidFill>
                  <a:srgbClr val="171717"/>
                </a:solidFill>
                <a:highlight>
                  <a:srgbClr val="FFFFFF"/>
                </a:highlight>
              </a:rPr>
              <a:t>date</a:t>
            </a:r>
            <a:r>
              <a:rPr lang="en-IN" sz="1250">
                <a:solidFill>
                  <a:srgbClr val="171717"/>
                </a:solidFill>
                <a:highlight>
                  <a:srgbClr val="FFFFFF"/>
                </a:highlight>
              </a:rPr>
              <a:t>.</a:t>
            </a:r>
            <a:endParaRPr sz="1250">
              <a:solidFill>
                <a:srgbClr val="171717"/>
              </a:solidFill>
              <a:highlight>
                <a:srgbClr val="FFFFFF"/>
              </a:highlight>
            </a:endParaRPr>
          </a:p>
          <a:p>
            <a:pPr marL="0" lvl="0" indent="0" algn="l" rtl="0">
              <a:spcBef>
                <a:spcPts val="0"/>
              </a:spcBef>
              <a:spcAft>
                <a:spcPts val="0"/>
              </a:spcAft>
              <a:buNone/>
            </a:pPr>
            <a:endParaRPr sz="1250">
              <a:solidFill>
                <a:srgbClr val="171717"/>
              </a:solidFill>
              <a:highlight>
                <a:srgbClr val="FFFFFF"/>
              </a:highlight>
            </a:endParaRPr>
          </a:p>
          <a:p>
            <a:pPr marL="0" lvl="0" indent="0" algn="l" rtl="0">
              <a:spcBef>
                <a:spcPts val="0"/>
              </a:spcBef>
              <a:spcAft>
                <a:spcPts val="0"/>
              </a:spcAft>
              <a:buNone/>
            </a:pPr>
            <a:r>
              <a:rPr lang="en-IN" sz="1250">
                <a:solidFill>
                  <a:srgbClr val="171717"/>
                </a:solidFill>
                <a:highlight>
                  <a:srgbClr val="FFFFFF"/>
                </a:highlight>
              </a:rPr>
              <a:t>YEAR ( </a:t>
            </a:r>
            <a:r>
              <a:rPr lang="en-IN" sz="1250" i="1">
                <a:solidFill>
                  <a:srgbClr val="171717"/>
                </a:solidFill>
                <a:highlight>
                  <a:srgbClr val="FFFFFF"/>
                </a:highlight>
              </a:rPr>
              <a:t>date</a:t>
            </a:r>
            <a:r>
              <a:rPr lang="en-IN" sz="1250">
                <a:solidFill>
                  <a:srgbClr val="171717"/>
                </a:solidFill>
                <a:highlight>
                  <a:srgbClr val="FFFFFF"/>
                </a:highlight>
              </a:rPr>
              <a:t> ) - Returns an integer representing the year part of a specified </a:t>
            </a:r>
            <a:r>
              <a:rPr lang="en-IN" sz="1250" i="1">
                <a:solidFill>
                  <a:srgbClr val="171717"/>
                </a:solidFill>
                <a:highlight>
                  <a:srgbClr val="FFFFFF"/>
                </a:highlight>
              </a:rPr>
              <a:t>date</a:t>
            </a:r>
            <a:r>
              <a:rPr lang="en-IN" sz="1250">
                <a:solidFill>
                  <a:srgbClr val="171717"/>
                </a:solidFill>
                <a:highlight>
                  <a:srgbClr val="FFFFFF"/>
                </a:highlight>
              </a:rPr>
              <a:t>.</a:t>
            </a:r>
            <a:endParaRPr sz="1250">
              <a:solidFill>
                <a:srgbClr val="171717"/>
              </a:solidFill>
              <a:highlight>
                <a:srgbClr val="FFFFFF"/>
              </a:highlight>
            </a:endParaRPr>
          </a:p>
          <a:p>
            <a:pPr marL="0" lvl="0" indent="0" algn="l" rtl="0">
              <a:spcBef>
                <a:spcPts val="0"/>
              </a:spcBef>
              <a:spcAft>
                <a:spcPts val="0"/>
              </a:spcAft>
              <a:buNone/>
            </a:pPr>
            <a:endParaRPr sz="1250">
              <a:solidFill>
                <a:srgbClr val="171717"/>
              </a:solidFill>
              <a:highlight>
                <a:srgbClr val="FFFFFF"/>
              </a:highlight>
            </a:endParaRPr>
          </a:p>
          <a:p>
            <a:pPr marL="0" lvl="0" indent="0" algn="l" rtl="0">
              <a:spcBef>
                <a:spcPts val="0"/>
              </a:spcBef>
              <a:spcAft>
                <a:spcPts val="0"/>
              </a:spcAft>
              <a:buNone/>
            </a:pPr>
            <a:r>
              <a:rPr lang="en-IN" sz="1250">
                <a:solidFill>
                  <a:srgbClr val="171717"/>
                </a:solidFill>
                <a:highlight>
                  <a:srgbClr val="FFFFFF"/>
                </a:highlight>
              </a:rPr>
              <a:t>DATEDIFF ( </a:t>
            </a:r>
            <a:r>
              <a:rPr lang="en-IN" sz="1250" i="1">
                <a:solidFill>
                  <a:srgbClr val="171717"/>
                </a:solidFill>
                <a:highlight>
                  <a:srgbClr val="FFFFFF"/>
                </a:highlight>
              </a:rPr>
              <a:t>datepart</a:t>
            </a:r>
            <a:r>
              <a:rPr lang="en-IN" sz="1250">
                <a:solidFill>
                  <a:srgbClr val="171717"/>
                </a:solidFill>
                <a:highlight>
                  <a:srgbClr val="FFFFFF"/>
                </a:highlight>
              </a:rPr>
              <a:t> , </a:t>
            </a:r>
            <a:r>
              <a:rPr lang="en-IN" sz="1250" i="1">
                <a:solidFill>
                  <a:srgbClr val="171717"/>
                </a:solidFill>
                <a:highlight>
                  <a:srgbClr val="FFFFFF"/>
                </a:highlight>
              </a:rPr>
              <a:t>startdate</a:t>
            </a:r>
            <a:r>
              <a:rPr lang="en-IN" sz="1250">
                <a:solidFill>
                  <a:srgbClr val="171717"/>
                </a:solidFill>
                <a:highlight>
                  <a:srgbClr val="FFFFFF"/>
                </a:highlight>
              </a:rPr>
              <a:t> , </a:t>
            </a:r>
            <a:r>
              <a:rPr lang="en-IN" sz="1250" i="1">
                <a:solidFill>
                  <a:srgbClr val="171717"/>
                </a:solidFill>
                <a:highlight>
                  <a:srgbClr val="FFFFFF"/>
                </a:highlight>
              </a:rPr>
              <a:t>enddate</a:t>
            </a:r>
            <a:r>
              <a:rPr lang="en-IN" sz="1250">
                <a:solidFill>
                  <a:srgbClr val="171717"/>
                </a:solidFill>
                <a:highlight>
                  <a:srgbClr val="FFFFFF"/>
                </a:highlight>
              </a:rPr>
              <a:t> ) - Returns the number of date or time </a:t>
            </a:r>
            <a:r>
              <a:rPr lang="en-IN" sz="1250" i="1">
                <a:solidFill>
                  <a:srgbClr val="171717"/>
                </a:solidFill>
                <a:highlight>
                  <a:srgbClr val="FFFFFF"/>
                </a:highlight>
              </a:rPr>
              <a:t>datepart</a:t>
            </a:r>
            <a:r>
              <a:rPr lang="en-IN" sz="1250">
                <a:solidFill>
                  <a:srgbClr val="171717"/>
                </a:solidFill>
                <a:highlight>
                  <a:srgbClr val="FFFFFF"/>
                </a:highlight>
              </a:rPr>
              <a:t> boundaries, crossed between two specified dates.</a:t>
            </a:r>
            <a:endParaRPr sz="1250">
              <a:solidFill>
                <a:srgbClr val="171717"/>
              </a:solidFill>
              <a:highlight>
                <a:srgbClr val="FFFFFF"/>
              </a:highlight>
            </a:endParaRPr>
          </a:p>
          <a:p>
            <a:pPr marL="0" lvl="0" indent="0" algn="l" rtl="0">
              <a:spcBef>
                <a:spcPts val="0"/>
              </a:spcBef>
              <a:spcAft>
                <a:spcPts val="0"/>
              </a:spcAft>
              <a:buNone/>
            </a:pPr>
            <a:endParaRPr sz="1250">
              <a:solidFill>
                <a:srgbClr val="171717"/>
              </a:solidFill>
              <a:highlight>
                <a:srgbClr val="FFFFFF"/>
              </a:highlight>
            </a:endParaRPr>
          </a:p>
          <a:p>
            <a:pPr marL="0" lvl="0" indent="0" algn="l" rtl="0">
              <a:spcBef>
                <a:spcPts val="0"/>
              </a:spcBef>
              <a:spcAft>
                <a:spcPts val="0"/>
              </a:spcAft>
              <a:buNone/>
            </a:pPr>
            <a:r>
              <a:rPr lang="en-IN" sz="1250">
                <a:solidFill>
                  <a:srgbClr val="171717"/>
                </a:solidFill>
                <a:highlight>
                  <a:srgbClr val="FFFFFF"/>
                </a:highlight>
              </a:rPr>
              <a:t>DATEADD (</a:t>
            </a:r>
            <a:r>
              <a:rPr lang="en-IN" sz="1250" i="1">
                <a:solidFill>
                  <a:srgbClr val="171717"/>
                </a:solidFill>
                <a:highlight>
                  <a:srgbClr val="FFFFFF"/>
                </a:highlight>
              </a:rPr>
              <a:t>datepart</a:t>
            </a:r>
            <a:r>
              <a:rPr lang="en-IN" sz="1250">
                <a:solidFill>
                  <a:srgbClr val="171717"/>
                </a:solidFill>
                <a:highlight>
                  <a:srgbClr val="FFFFFF"/>
                </a:highlight>
              </a:rPr>
              <a:t> , </a:t>
            </a:r>
            <a:r>
              <a:rPr lang="en-IN" sz="1250" i="1">
                <a:solidFill>
                  <a:srgbClr val="171717"/>
                </a:solidFill>
                <a:highlight>
                  <a:srgbClr val="FFFFFF"/>
                </a:highlight>
              </a:rPr>
              <a:t>number</a:t>
            </a:r>
            <a:r>
              <a:rPr lang="en-IN" sz="1250">
                <a:solidFill>
                  <a:srgbClr val="171717"/>
                </a:solidFill>
                <a:highlight>
                  <a:srgbClr val="FFFFFF"/>
                </a:highlight>
              </a:rPr>
              <a:t> , </a:t>
            </a:r>
            <a:r>
              <a:rPr lang="en-IN" sz="1250" i="1">
                <a:solidFill>
                  <a:srgbClr val="171717"/>
                </a:solidFill>
                <a:highlight>
                  <a:srgbClr val="FFFFFF"/>
                </a:highlight>
              </a:rPr>
              <a:t>date</a:t>
            </a:r>
            <a:r>
              <a:rPr lang="en-IN" sz="1250">
                <a:solidFill>
                  <a:srgbClr val="171717"/>
                </a:solidFill>
                <a:highlight>
                  <a:srgbClr val="FFFFFF"/>
                </a:highlight>
              </a:rPr>
              <a:t> ) - Returns a new datetime value by adding an interval to the specified </a:t>
            </a:r>
            <a:r>
              <a:rPr lang="en-IN" sz="1250" i="1">
                <a:solidFill>
                  <a:srgbClr val="171717"/>
                </a:solidFill>
                <a:highlight>
                  <a:srgbClr val="FFFFFF"/>
                </a:highlight>
              </a:rPr>
              <a:t>datepart</a:t>
            </a:r>
            <a:r>
              <a:rPr lang="en-IN" sz="1250">
                <a:solidFill>
                  <a:srgbClr val="171717"/>
                </a:solidFill>
                <a:highlight>
                  <a:srgbClr val="FFFFFF"/>
                </a:highlight>
              </a:rPr>
              <a:t> of the specified </a:t>
            </a:r>
            <a:r>
              <a:rPr lang="en-IN" sz="1250" i="1">
                <a:solidFill>
                  <a:srgbClr val="171717"/>
                </a:solidFill>
                <a:highlight>
                  <a:srgbClr val="FFFFFF"/>
                </a:highlight>
              </a:rPr>
              <a:t>date</a:t>
            </a:r>
            <a:r>
              <a:rPr lang="en-IN" sz="1250">
                <a:solidFill>
                  <a:srgbClr val="171717"/>
                </a:solidFill>
                <a:highlight>
                  <a:srgbClr val="FFFFFF"/>
                </a:highlight>
              </a:rPr>
              <a:t>.</a:t>
            </a:r>
            <a:endParaRPr sz="1250">
              <a:solidFill>
                <a:srgbClr val="171717"/>
              </a:solidFill>
              <a:highlight>
                <a:srgbClr val="FFFFFF"/>
              </a:highlight>
            </a:endParaRPr>
          </a:p>
          <a:p>
            <a:pPr marL="0" lvl="0" indent="0" algn="l" rtl="0">
              <a:spcBef>
                <a:spcPts val="0"/>
              </a:spcBef>
              <a:spcAft>
                <a:spcPts val="0"/>
              </a:spcAft>
              <a:buNone/>
            </a:pPr>
            <a:endParaRPr sz="1250">
              <a:solidFill>
                <a:srgbClr val="171717"/>
              </a:solidFill>
              <a:highlight>
                <a:srgbClr val="FFFFFF"/>
              </a:highlight>
            </a:endParaRPr>
          </a:p>
          <a:p>
            <a:pPr marL="0" lvl="0" indent="0" algn="l" rtl="0">
              <a:spcBef>
                <a:spcPts val="0"/>
              </a:spcBef>
              <a:spcAft>
                <a:spcPts val="0"/>
              </a:spcAft>
              <a:buNone/>
            </a:pPr>
            <a:r>
              <a:rPr lang="en-IN" sz="1250">
                <a:solidFill>
                  <a:srgbClr val="171717"/>
                </a:solidFill>
                <a:highlight>
                  <a:srgbClr val="FFFFFF"/>
                </a:highlight>
              </a:rPr>
              <a:t>EOMONTH ( </a:t>
            </a:r>
            <a:r>
              <a:rPr lang="en-IN" sz="1250" i="1">
                <a:solidFill>
                  <a:srgbClr val="171717"/>
                </a:solidFill>
                <a:highlight>
                  <a:srgbClr val="FFFFFF"/>
                </a:highlight>
              </a:rPr>
              <a:t>start_date</a:t>
            </a:r>
            <a:r>
              <a:rPr lang="en-IN" sz="1250">
                <a:solidFill>
                  <a:srgbClr val="171717"/>
                </a:solidFill>
                <a:highlight>
                  <a:srgbClr val="FFFFFF"/>
                </a:highlight>
              </a:rPr>
              <a:t> [, </a:t>
            </a:r>
            <a:r>
              <a:rPr lang="en-IN" sz="1250" i="1">
                <a:solidFill>
                  <a:srgbClr val="171717"/>
                </a:solidFill>
                <a:highlight>
                  <a:srgbClr val="FFFFFF"/>
                </a:highlight>
              </a:rPr>
              <a:t>month_to_add</a:t>
            </a:r>
            <a:r>
              <a:rPr lang="en-IN" sz="1250">
                <a:solidFill>
                  <a:srgbClr val="171717"/>
                </a:solidFill>
                <a:highlight>
                  <a:srgbClr val="FFFFFF"/>
                </a:highlight>
              </a:rPr>
              <a:t> ] ) - Returns the last day of the month containing the specified date, with an optional offset.</a:t>
            </a:r>
            <a:endParaRPr sz="1250">
              <a:solidFill>
                <a:srgbClr val="171717"/>
              </a:solidFill>
              <a:highlight>
                <a:srgbClr val="FFFFFF"/>
              </a:highlight>
            </a:endParaRPr>
          </a:p>
          <a:p>
            <a:pPr marL="0" lvl="0" indent="0" algn="l" rtl="0">
              <a:spcBef>
                <a:spcPts val="0"/>
              </a:spcBef>
              <a:spcAft>
                <a:spcPts val="0"/>
              </a:spcAft>
              <a:buNone/>
            </a:pPr>
            <a:endParaRPr sz="1250">
              <a:solidFill>
                <a:srgbClr val="171717"/>
              </a:solidFill>
              <a:highlight>
                <a:srgbClr val="FFFFFF"/>
              </a:highlight>
            </a:endParaRPr>
          </a:p>
          <a:p>
            <a:pPr marL="0" lvl="0" indent="0" algn="l" rtl="0">
              <a:spcBef>
                <a:spcPts val="0"/>
              </a:spcBef>
              <a:spcAft>
                <a:spcPts val="0"/>
              </a:spcAft>
              <a:buNone/>
            </a:pPr>
            <a:r>
              <a:rPr lang="en-IN" sz="1250">
                <a:solidFill>
                  <a:srgbClr val="171717"/>
                </a:solidFill>
                <a:highlight>
                  <a:srgbClr val="FFFFFF"/>
                </a:highlight>
              </a:rPr>
              <a:t>ISDATE ( </a:t>
            </a:r>
            <a:r>
              <a:rPr lang="en-IN" sz="1250" i="1">
                <a:solidFill>
                  <a:srgbClr val="171717"/>
                </a:solidFill>
                <a:highlight>
                  <a:srgbClr val="FFFFFF"/>
                </a:highlight>
              </a:rPr>
              <a:t>expression</a:t>
            </a:r>
            <a:r>
              <a:rPr lang="en-IN" sz="1250">
                <a:solidFill>
                  <a:srgbClr val="171717"/>
                </a:solidFill>
                <a:highlight>
                  <a:srgbClr val="FFFFFF"/>
                </a:highlight>
              </a:rPr>
              <a:t> ) - Determines whether a datetime or smalldatetime input expression has a valid date or time value.</a:t>
            </a:r>
            <a:endParaRPr sz="1250">
              <a:solidFill>
                <a:srgbClr val="171717"/>
              </a:solidFill>
              <a:highlight>
                <a:srgbClr val="FFFFFF"/>
              </a:highlight>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Google Shape;374;p49"/>
          <p:cNvSpPr txBox="1">
            <a:spLocks noGrp="1"/>
          </p:cNvSpPr>
          <p:nvPr>
            <p:ph type="title"/>
          </p:nvPr>
        </p:nvSpPr>
        <p:spPr>
          <a:xfrm>
            <a:off x="838200" y="78175"/>
            <a:ext cx="10515600" cy="10920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IN"/>
              <a:t>User defined functions</a:t>
            </a:r>
            <a:endParaRPr/>
          </a:p>
        </p:txBody>
      </p:sp>
      <p:sp>
        <p:nvSpPr>
          <p:cNvPr id="375" name="Google Shape;375;p49"/>
          <p:cNvSpPr txBox="1"/>
          <p:nvPr/>
        </p:nvSpPr>
        <p:spPr>
          <a:xfrm>
            <a:off x="927150" y="1319700"/>
            <a:ext cx="10337700" cy="71259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r>
              <a:rPr lang="en-IN" sz="2200">
                <a:solidFill>
                  <a:srgbClr val="222222"/>
                </a:solidFill>
                <a:highlight>
                  <a:srgbClr val="FFFFFF"/>
                </a:highlight>
              </a:rPr>
              <a:t>SQL Server allows us to create our functions called as user defined functions in SQL Server. For example, if we want to perform some complex calculations, then we can place them in a separate function, and store it in the database. Whenever we need the calculation, we can call it.</a:t>
            </a:r>
            <a:endParaRPr sz="2200">
              <a:solidFill>
                <a:schemeClr val="dk1"/>
              </a:solidFill>
              <a:highlight>
                <a:srgbClr val="FFFFFF"/>
              </a:highlight>
              <a:latin typeface="Roboto"/>
              <a:ea typeface="Roboto"/>
              <a:cs typeface="Roboto"/>
              <a:sym typeface="Roboto"/>
            </a:endParaRPr>
          </a:p>
          <a:p>
            <a:pPr marL="0" lvl="0" indent="0" algn="l" rtl="0">
              <a:lnSpc>
                <a:spcPct val="115000"/>
              </a:lnSpc>
              <a:spcBef>
                <a:spcPts val="1200"/>
              </a:spcBef>
              <a:spcAft>
                <a:spcPts val="0"/>
              </a:spcAft>
              <a:buNone/>
            </a:pPr>
            <a:r>
              <a:rPr lang="en-IN" sz="2200">
                <a:solidFill>
                  <a:srgbClr val="222222"/>
                </a:solidFill>
                <a:highlight>
                  <a:srgbClr val="FFFFFF"/>
                </a:highlight>
              </a:rPr>
              <a:t>There are two types of SQL user defined functions:</a:t>
            </a:r>
            <a:endParaRPr sz="2200">
              <a:solidFill>
                <a:srgbClr val="222222"/>
              </a:solidFill>
              <a:highlight>
                <a:srgbClr val="FFFFFF"/>
              </a:highlight>
            </a:endParaRPr>
          </a:p>
          <a:p>
            <a:pPr marL="0" lvl="0" indent="0" algn="l" rtl="0">
              <a:lnSpc>
                <a:spcPct val="115000"/>
              </a:lnSpc>
              <a:spcBef>
                <a:spcPts val="1200"/>
              </a:spcBef>
              <a:spcAft>
                <a:spcPts val="0"/>
              </a:spcAft>
              <a:buNone/>
            </a:pPr>
            <a:r>
              <a:rPr lang="en-IN" sz="2200">
                <a:solidFill>
                  <a:schemeClr val="dk1"/>
                </a:solidFill>
                <a:highlight>
                  <a:srgbClr val="FFFFFF"/>
                </a:highlight>
              </a:rPr>
              <a:t>Scalar Function: It is a function that returns a single value. Generally, we have to define the function body between BEGIN … END block, but for inline scalar function, you can omit them. We can use any </a:t>
            </a:r>
            <a:r>
              <a:rPr lang="en-IN" sz="2200">
                <a:solidFill>
                  <a:schemeClr val="dk1"/>
                </a:solidFill>
                <a:highlight>
                  <a:srgbClr val="FFFFFF"/>
                </a:highlight>
                <a:uFill>
                  <a:noFill/>
                </a:uFill>
                <a:hlinkClick r:id="rId3">
                  <a:extLst>
                    <a:ext uri="{A12FA001-AC4F-418D-AE19-62706E023703}">
                      <ahyp:hlinkClr xmlns:ahyp="http://schemas.microsoft.com/office/drawing/2018/hyperlinkcolor" val="tx"/>
                    </a:ext>
                  </a:extLst>
                </a:hlinkClick>
              </a:rPr>
              <a:t>SQL data type</a:t>
            </a:r>
            <a:r>
              <a:rPr lang="en-IN" sz="2200">
                <a:solidFill>
                  <a:schemeClr val="dk1"/>
                </a:solidFill>
                <a:highlight>
                  <a:srgbClr val="FFFFFF"/>
                </a:highlight>
              </a:rPr>
              <a:t> as the return type except text, image, ntext, cursor, and timestamp.</a:t>
            </a:r>
            <a:endParaRPr sz="2200">
              <a:solidFill>
                <a:schemeClr val="dk1"/>
              </a:solidFill>
              <a:highlight>
                <a:srgbClr val="FFFFFF"/>
              </a:highlight>
            </a:endParaRPr>
          </a:p>
          <a:p>
            <a:pPr marL="0" lvl="0" indent="0" algn="l" rtl="0">
              <a:lnSpc>
                <a:spcPct val="115000"/>
              </a:lnSpc>
              <a:spcBef>
                <a:spcPts val="3600"/>
              </a:spcBef>
              <a:spcAft>
                <a:spcPts val="0"/>
              </a:spcAft>
              <a:buNone/>
            </a:pPr>
            <a:r>
              <a:rPr lang="en-IN" sz="2200">
                <a:solidFill>
                  <a:schemeClr val="dk1"/>
                </a:solidFill>
                <a:highlight>
                  <a:srgbClr val="FFFFFF"/>
                </a:highlight>
              </a:rPr>
              <a:t>Table Valued Functions: It is a user defined function in SQL Server that returns a table.Inline Table valued Functions: This function returns a table data type based on a single </a:t>
            </a:r>
            <a:r>
              <a:rPr lang="en-IN" sz="2200">
                <a:solidFill>
                  <a:schemeClr val="dk1"/>
                </a:solidFill>
                <a:highlight>
                  <a:srgbClr val="FFFFFF"/>
                </a:highlight>
                <a:uFill>
                  <a:noFill/>
                </a:uFill>
                <a:hlinkClick r:id="rId4">
                  <a:extLst>
                    <a:ext uri="{A12FA001-AC4F-418D-AE19-62706E023703}">
                      <ahyp:hlinkClr xmlns:ahyp="http://schemas.microsoft.com/office/drawing/2018/hyperlinkcolor" val="tx"/>
                    </a:ext>
                  </a:extLst>
                </a:hlinkClick>
              </a:rPr>
              <a:t>SELECT Statement</a:t>
            </a:r>
            <a:endParaRPr sz="2200">
              <a:solidFill>
                <a:schemeClr val="dk1"/>
              </a:solidFill>
              <a:highlight>
                <a:srgbClr val="FFFFFF"/>
              </a:highlight>
            </a:endParaRPr>
          </a:p>
          <a:p>
            <a:pPr marL="0" lvl="0" indent="0" algn="l" rtl="0">
              <a:lnSpc>
                <a:spcPct val="115000"/>
              </a:lnSpc>
              <a:spcBef>
                <a:spcPts val="3600"/>
              </a:spcBef>
              <a:spcAft>
                <a:spcPts val="0"/>
              </a:spcAft>
              <a:buNone/>
            </a:pPr>
            <a:endParaRPr sz="1700">
              <a:solidFill>
                <a:schemeClr val="dk1"/>
              </a:solidFill>
              <a:highlight>
                <a:srgbClr val="FFFFFF"/>
              </a:highlight>
              <a:latin typeface="Roboto"/>
              <a:ea typeface="Roboto"/>
              <a:cs typeface="Roboto"/>
              <a:sym typeface="Roboto"/>
            </a:endParaRPr>
          </a:p>
          <a:p>
            <a:pPr marL="457200" lvl="0" indent="0" algn="l" rtl="0">
              <a:lnSpc>
                <a:spcPct val="115000"/>
              </a:lnSpc>
              <a:spcBef>
                <a:spcPts val="1200"/>
              </a:spcBef>
              <a:spcAft>
                <a:spcPts val="0"/>
              </a:spcAft>
              <a:buNone/>
            </a:pPr>
            <a:endParaRPr sz="1200">
              <a:solidFill>
                <a:schemeClr val="dk1"/>
              </a:solidFill>
              <a:highlight>
                <a:srgbClr val="FFFFFF"/>
              </a:highlight>
              <a:latin typeface="Roboto"/>
              <a:ea typeface="Roboto"/>
              <a:cs typeface="Roboto"/>
              <a:sym typeface="Roboto"/>
            </a:endParaRPr>
          </a:p>
          <a:p>
            <a:pPr marL="0" lvl="0" indent="0" algn="l" rtl="0">
              <a:spcBef>
                <a:spcPts val="1200"/>
              </a:spcBef>
              <a:spcAft>
                <a:spcPts val="0"/>
              </a:spcAft>
              <a:buNone/>
            </a:pPr>
            <a:endParaRPr>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1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libri"/>
              <a:buNone/>
            </a:pPr>
            <a:r>
              <a:rPr lang="en-IN"/>
              <a:t>Few Common Software of database</a:t>
            </a:r>
            <a:endParaRPr/>
          </a:p>
        </p:txBody>
      </p:sp>
      <p:pic>
        <p:nvPicPr>
          <p:cNvPr id="109" name="Google Shape;109;p17"/>
          <p:cNvPicPr preferRelativeResize="0"/>
          <p:nvPr/>
        </p:nvPicPr>
        <p:blipFill rotWithShape="1">
          <a:blip r:embed="rId3">
            <a:alphaModFix/>
          </a:blip>
          <a:srcRect/>
          <a:stretch/>
        </p:blipFill>
        <p:spPr>
          <a:xfrm>
            <a:off x="838200" y="2204954"/>
            <a:ext cx="2381582" cy="1190791"/>
          </a:xfrm>
          <a:prstGeom prst="rect">
            <a:avLst/>
          </a:prstGeom>
          <a:noFill/>
          <a:ln>
            <a:noFill/>
          </a:ln>
        </p:spPr>
      </p:pic>
      <p:pic>
        <p:nvPicPr>
          <p:cNvPr id="110" name="Google Shape;110;p17"/>
          <p:cNvPicPr preferRelativeResize="0"/>
          <p:nvPr/>
        </p:nvPicPr>
        <p:blipFill rotWithShape="1">
          <a:blip r:embed="rId4">
            <a:alphaModFix/>
          </a:blip>
          <a:srcRect/>
          <a:stretch/>
        </p:blipFill>
        <p:spPr>
          <a:xfrm>
            <a:off x="7648387" y="2176375"/>
            <a:ext cx="2686425" cy="1219370"/>
          </a:xfrm>
          <a:prstGeom prst="rect">
            <a:avLst/>
          </a:prstGeom>
          <a:noFill/>
          <a:ln>
            <a:noFill/>
          </a:ln>
        </p:spPr>
      </p:pic>
      <p:pic>
        <p:nvPicPr>
          <p:cNvPr id="111" name="Google Shape;111;p17"/>
          <p:cNvPicPr preferRelativeResize="0"/>
          <p:nvPr/>
        </p:nvPicPr>
        <p:blipFill rotWithShape="1">
          <a:blip r:embed="rId5">
            <a:alphaModFix/>
          </a:blip>
          <a:srcRect/>
          <a:stretch/>
        </p:blipFill>
        <p:spPr>
          <a:xfrm>
            <a:off x="838200" y="4424280"/>
            <a:ext cx="3000794" cy="1171739"/>
          </a:xfrm>
          <a:prstGeom prst="rect">
            <a:avLst/>
          </a:prstGeom>
          <a:noFill/>
          <a:ln>
            <a:noFill/>
          </a:ln>
        </p:spPr>
      </p:pic>
      <p:pic>
        <p:nvPicPr>
          <p:cNvPr id="112" name="Google Shape;112;p17"/>
          <p:cNvPicPr preferRelativeResize="0"/>
          <p:nvPr/>
        </p:nvPicPr>
        <p:blipFill rotWithShape="1">
          <a:blip r:embed="rId6">
            <a:alphaModFix/>
          </a:blip>
          <a:srcRect/>
          <a:stretch/>
        </p:blipFill>
        <p:spPr>
          <a:xfrm>
            <a:off x="4805077" y="2497884"/>
            <a:ext cx="1771897" cy="1862219"/>
          </a:xfrm>
          <a:prstGeom prst="rect">
            <a:avLst/>
          </a:prstGeom>
          <a:noFill/>
          <a:ln>
            <a:noFill/>
          </a:ln>
        </p:spPr>
      </p:pic>
      <p:pic>
        <p:nvPicPr>
          <p:cNvPr id="113" name="Google Shape;113;p17"/>
          <p:cNvPicPr preferRelativeResize="0"/>
          <p:nvPr/>
        </p:nvPicPr>
        <p:blipFill rotWithShape="1">
          <a:blip r:embed="rId7">
            <a:alphaModFix/>
          </a:blip>
          <a:srcRect/>
          <a:stretch/>
        </p:blipFill>
        <p:spPr>
          <a:xfrm>
            <a:off x="7891308" y="4083803"/>
            <a:ext cx="2200582" cy="1162212"/>
          </a:xfrm>
          <a:prstGeom prst="rect">
            <a:avLst/>
          </a:prstGeom>
          <a:noFill/>
          <a:ln>
            <a:noFill/>
          </a:ln>
        </p:spPr>
      </p:pic>
      <p:sp>
        <p:nvSpPr>
          <p:cNvPr id="114" name="Google Shape;114;p17"/>
          <p:cNvSpPr txBox="1"/>
          <p:nvPr/>
        </p:nvSpPr>
        <p:spPr>
          <a:xfrm>
            <a:off x="1219200" y="6096000"/>
            <a:ext cx="1040130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a:solidFill>
                  <a:schemeClr val="dk1"/>
                </a:solidFill>
                <a:latin typeface="Calibri"/>
                <a:ea typeface="Calibri"/>
                <a:cs typeface="Calibri"/>
                <a:sym typeface="Calibri"/>
              </a:rPr>
              <a:t>NOTE: All are very similar to each other , based on same universal standard, with slight variations in syntax</a:t>
            </a:r>
            <a:endParaRPr sz="1800">
              <a:solidFill>
                <a:schemeClr val="dk1"/>
              </a:solidFill>
              <a:latin typeface="Calibri"/>
              <a:ea typeface="Calibri"/>
              <a:cs typeface="Calibri"/>
              <a:sym typeface="Calibri"/>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0" name="Google Shape;380;p50"/>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IN"/>
              <a:t>Indexes</a:t>
            </a:r>
            <a:endParaRPr/>
          </a:p>
        </p:txBody>
      </p:sp>
      <p:sp>
        <p:nvSpPr>
          <p:cNvPr id="381" name="Google Shape;381;p50"/>
          <p:cNvSpPr txBox="1"/>
          <p:nvPr/>
        </p:nvSpPr>
        <p:spPr>
          <a:xfrm>
            <a:off x="884050" y="2116325"/>
            <a:ext cx="10515600" cy="2216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IN" sz="2200">
                <a:solidFill>
                  <a:srgbClr val="252525"/>
                </a:solidFill>
                <a:highlight>
                  <a:srgbClr val="FFFFFF"/>
                </a:highlight>
              </a:rPr>
              <a:t>SQL indexes are primarily a performance tool,used to retrieve data from a database very fast. Indexing a table or view is, without a doubt, one of the best ways to improve the performance of queries and applications.</a:t>
            </a:r>
            <a:endParaRPr sz="2200">
              <a:solidFill>
                <a:srgbClr val="252525"/>
              </a:solidFill>
              <a:highlight>
                <a:srgbClr val="FFFFFF"/>
              </a:highlight>
            </a:endParaRPr>
          </a:p>
          <a:p>
            <a:pPr marL="0" lvl="0" indent="0" algn="l" rtl="0">
              <a:spcBef>
                <a:spcPts val="0"/>
              </a:spcBef>
              <a:spcAft>
                <a:spcPts val="0"/>
              </a:spcAft>
              <a:buNone/>
            </a:pPr>
            <a:r>
              <a:rPr lang="en-IN" sz="2200">
                <a:solidFill>
                  <a:srgbClr val="252525"/>
                </a:solidFill>
                <a:highlight>
                  <a:srgbClr val="FFFFFF"/>
                </a:highlight>
              </a:rPr>
              <a:t> It is very useful for connecting the relational tables and searching large tables.A SQL index is a quick lookup table for finding records users need to search frequently. An index is small, fast, and optimized for quick lookups.</a:t>
            </a:r>
            <a:endParaRPr sz="2200">
              <a:solidFill>
                <a:srgbClr val="252525"/>
              </a:solidFill>
              <a:highlight>
                <a:srgbClr val="FFFFFF"/>
              </a:highlight>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445" name="Google Shape;445;p59"/>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IN"/>
              <a:t>Temporary tables</a:t>
            </a:r>
            <a:endParaRPr/>
          </a:p>
        </p:txBody>
      </p:sp>
      <p:sp>
        <p:nvSpPr>
          <p:cNvPr id="446" name="Google Shape;446;p59"/>
          <p:cNvSpPr txBox="1"/>
          <p:nvPr/>
        </p:nvSpPr>
        <p:spPr>
          <a:xfrm>
            <a:off x="838200" y="1690825"/>
            <a:ext cx="10332600" cy="4353900"/>
          </a:xfrm>
          <a:prstGeom prst="rect">
            <a:avLst/>
          </a:prstGeom>
          <a:noFill/>
          <a:ln>
            <a:noFill/>
          </a:ln>
        </p:spPr>
        <p:txBody>
          <a:bodyPr spcFirstLastPara="1" wrap="square" lIns="91425" tIns="91425" rIns="91425" bIns="91425" anchor="t" anchorCtr="0">
            <a:spAutoFit/>
          </a:bodyPr>
          <a:lstStyle/>
          <a:p>
            <a:pPr marL="25400" marR="25400" lvl="0" indent="0" algn="just" rtl="0">
              <a:lnSpc>
                <a:spcPct val="115000"/>
              </a:lnSpc>
              <a:spcBef>
                <a:spcPts val="600"/>
              </a:spcBef>
              <a:spcAft>
                <a:spcPts val="0"/>
              </a:spcAft>
              <a:buClr>
                <a:schemeClr val="dk1"/>
              </a:buClr>
              <a:buSzPts val="1100"/>
              <a:buFont typeface="Arial"/>
              <a:buNone/>
            </a:pPr>
            <a:r>
              <a:rPr lang="en-IN" sz="2200">
                <a:solidFill>
                  <a:schemeClr val="dk1"/>
                </a:solidFill>
              </a:rPr>
              <a:t>Temporary Tables are a great feature that lets you store and process intermediate results by using the same selection, update, and join capabilities that you can use with typical SQL Server tables.</a:t>
            </a:r>
            <a:endParaRPr sz="2200">
              <a:solidFill>
                <a:schemeClr val="dk1"/>
              </a:solidFill>
            </a:endParaRPr>
          </a:p>
          <a:p>
            <a:pPr marL="25400" marR="25400" lvl="0" indent="0" algn="just" rtl="0">
              <a:lnSpc>
                <a:spcPct val="115000"/>
              </a:lnSpc>
              <a:spcBef>
                <a:spcPts val="700"/>
              </a:spcBef>
              <a:spcAft>
                <a:spcPts val="0"/>
              </a:spcAft>
              <a:buClr>
                <a:schemeClr val="dk1"/>
              </a:buClr>
              <a:buSzPts val="1100"/>
              <a:buFont typeface="Arial"/>
              <a:buNone/>
            </a:pPr>
            <a:r>
              <a:rPr lang="en-IN" sz="2200">
                <a:solidFill>
                  <a:schemeClr val="dk1"/>
                </a:solidFill>
              </a:rPr>
              <a:t>The temporary tables could be very useful in some cases to keep temporary data. The most important thing that should be known for temporary tables is that they will be deleted when the current client session terminates.</a:t>
            </a:r>
            <a:endParaRPr sz="2200">
              <a:solidFill>
                <a:schemeClr val="dk1"/>
              </a:solidFill>
            </a:endParaRPr>
          </a:p>
          <a:p>
            <a:pPr marL="25400" marR="25400" lvl="0" indent="0" algn="just" rtl="0">
              <a:lnSpc>
                <a:spcPct val="115000"/>
              </a:lnSpc>
              <a:spcBef>
                <a:spcPts val="700"/>
              </a:spcBef>
              <a:spcAft>
                <a:spcPts val="0"/>
              </a:spcAft>
              <a:buClr>
                <a:schemeClr val="dk1"/>
              </a:buClr>
              <a:buSzPts val="1100"/>
              <a:buFont typeface="Arial"/>
              <a:buNone/>
            </a:pPr>
            <a:endParaRPr sz="2200">
              <a:solidFill>
                <a:schemeClr val="dk1"/>
              </a:solidFill>
            </a:endParaRPr>
          </a:p>
          <a:p>
            <a:pPr marL="25400" marR="25400" lvl="0" indent="0" algn="ctr" rtl="0">
              <a:lnSpc>
                <a:spcPct val="115000"/>
              </a:lnSpc>
              <a:spcBef>
                <a:spcPts val="700"/>
              </a:spcBef>
              <a:spcAft>
                <a:spcPts val="0"/>
              </a:spcAft>
              <a:buClr>
                <a:schemeClr val="dk1"/>
              </a:buClr>
              <a:buSzPts val="1100"/>
              <a:buFont typeface="Arial"/>
              <a:buNone/>
            </a:pPr>
            <a:r>
              <a:rPr lang="en-IN" sz="2200">
                <a:solidFill>
                  <a:schemeClr val="dk1"/>
                </a:solidFill>
              </a:rPr>
              <a:t>Command- </a:t>
            </a:r>
            <a:r>
              <a:rPr lang="en-IN" sz="2200" b="1">
                <a:solidFill>
                  <a:schemeClr val="dk1"/>
                </a:solidFill>
              </a:rPr>
              <a:t>CREATE TEMPORARY TABLE_NAME;</a:t>
            </a:r>
            <a:endParaRPr sz="2200" b="1">
              <a:solidFill>
                <a:schemeClr val="dk1"/>
              </a:solidFill>
            </a:endParaRPr>
          </a:p>
          <a:p>
            <a:pPr marL="25400" marR="25400" lvl="0" indent="0" algn="just" rtl="0">
              <a:lnSpc>
                <a:spcPct val="115000"/>
              </a:lnSpc>
              <a:spcBef>
                <a:spcPts val="700"/>
              </a:spcBef>
              <a:spcAft>
                <a:spcPts val="0"/>
              </a:spcAft>
              <a:buClr>
                <a:schemeClr val="dk1"/>
              </a:buClr>
              <a:buSzPts val="1100"/>
              <a:buFont typeface="Arial"/>
              <a:buNone/>
            </a:pPr>
            <a:endParaRPr sz="2200">
              <a:solidFill>
                <a:schemeClr val="dk1"/>
              </a:solidFill>
            </a:endParaRPr>
          </a:p>
          <a:p>
            <a:pPr marL="0" lvl="0" indent="0" algn="l" rtl="0">
              <a:spcBef>
                <a:spcPts val="700"/>
              </a:spcBef>
              <a:spcAft>
                <a:spcPts val="0"/>
              </a:spcAft>
              <a:buNone/>
            </a:pPr>
            <a:endParaRPr>
              <a:latin typeface="Calibri"/>
              <a:ea typeface="Calibri"/>
              <a:cs typeface="Calibri"/>
              <a:sym typeface="Calibri"/>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50"/>
        <p:cNvGrpSpPr/>
        <p:nvPr/>
      </p:nvGrpSpPr>
      <p:grpSpPr>
        <a:xfrm>
          <a:off x="0" y="0"/>
          <a:ext cx="0" cy="0"/>
          <a:chOff x="0" y="0"/>
          <a:chExt cx="0" cy="0"/>
        </a:xfrm>
      </p:grpSpPr>
      <p:sp>
        <p:nvSpPr>
          <p:cNvPr id="451" name="Google Shape;451;p60"/>
          <p:cNvSpPr txBox="1">
            <a:spLocks noGrp="1"/>
          </p:cNvSpPr>
          <p:nvPr>
            <p:ph type="title"/>
          </p:nvPr>
        </p:nvSpPr>
        <p:spPr>
          <a:xfrm>
            <a:off x="838200" y="250275"/>
            <a:ext cx="10515600" cy="13257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IN"/>
              <a:t>STORED PROCEDURE</a:t>
            </a:r>
            <a:endParaRPr/>
          </a:p>
        </p:txBody>
      </p:sp>
      <p:sp>
        <p:nvSpPr>
          <p:cNvPr id="452" name="Google Shape;452;p60"/>
          <p:cNvSpPr txBox="1"/>
          <p:nvPr/>
        </p:nvSpPr>
        <p:spPr>
          <a:xfrm>
            <a:off x="556825" y="1575975"/>
            <a:ext cx="6137100" cy="5264100"/>
          </a:xfrm>
          <a:prstGeom prst="rect">
            <a:avLst/>
          </a:prstGeom>
          <a:noFill/>
          <a:ln>
            <a:noFill/>
          </a:ln>
        </p:spPr>
        <p:txBody>
          <a:bodyPr spcFirstLastPara="1" wrap="square" lIns="91425" tIns="91425" rIns="91425" bIns="91425" anchor="t" anchorCtr="0">
            <a:spAutoFit/>
          </a:bodyPr>
          <a:lstStyle/>
          <a:p>
            <a:pPr marL="457200" lvl="0" indent="-368300" algn="l" rtl="0">
              <a:spcBef>
                <a:spcPts val="0"/>
              </a:spcBef>
              <a:spcAft>
                <a:spcPts val="0"/>
              </a:spcAft>
              <a:buSzPts val="2200"/>
              <a:buFont typeface="Calibri"/>
              <a:buChar char="●"/>
            </a:pPr>
            <a:r>
              <a:rPr lang="en-IN" sz="2200">
                <a:latin typeface="Calibri"/>
                <a:ea typeface="Calibri"/>
                <a:cs typeface="Calibri"/>
                <a:sym typeface="Calibri"/>
              </a:rPr>
              <a:t>MySQL gives us the ability to store and call frequently used queries on the server. These are then referred to as ‘Procedures’, or commonly ‘Stored Procedures’</a:t>
            </a:r>
            <a:endParaRPr sz="2200">
              <a:latin typeface="Calibri"/>
              <a:ea typeface="Calibri"/>
              <a:cs typeface="Calibri"/>
              <a:sym typeface="Calibri"/>
            </a:endParaRPr>
          </a:p>
          <a:p>
            <a:pPr marL="0" lvl="0" indent="0" algn="l" rtl="0">
              <a:spcBef>
                <a:spcPts val="0"/>
              </a:spcBef>
              <a:spcAft>
                <a:spcPts val="0"/>
              </a:spcAft>
              <a:buNone/>
            </a:pPr>
            <a:endParaRPr sz="2200">
              <a:latin typeface="Calibri"/>
              <a:ea typeface="Calibri"/>
              <a:cs typeface="Calibri"/>
              <a:sym typeface="Calibri"/>
            </a:endParaRPr>
          </a:p>
          <a:p>
            <a:pPr marL="457200" lvl="0" indent="-368300" algn="l" rtl="0">
              <a:spcBef>
                <a:spcPts val="0"/>
              </a:spcBef>
              <a:spcAft>
                <a:spcPts val="0"/>
              </a:spcAft>
              <a:buSzPts val="2200"/>
              <a:buFont typeface="Calibri"/>
              <a:buChar char="●"/>
            </a:pPr>
            <a:r>
              <a:rPr lang="en-IN" sz="2200">
                <a:latin typeface="Calibri"/>
                <a:ea typeface="Calibri"/>
                <a:cs typeface="Calibri"/>
                <a:sym typeface="Calibri"/>
              </a:rPr>
              <a:t>Benefits include more efficient query writing and query performance, and ability to share complex procedures more easily between Analysts and other database users </a:t>
            </a:r>
            <a:endParaRPr sz="2200">
              <a:latin typeface="Calibri"/>
              <a:ea typeface="Calibri"/>
              <a:cs typeface="Calibri"/>
              <a:sym typeface="Calibri"/>
            </a:endParaRPr>
          </a:p>
          <a:p>
            <a:pPr marL="457200" lvl="0" indent="0" algn="l" rtl="0">
              <a:spcBef>
                <a:spcPts val="0"/>
              </a:spcBef>
              <a:spcAft>
                <a:spcPts val="0"/>
              </a:spcAft>
              <a:buNone/>
            </a:pPr>
            <a:endParaRPr sz="2200">
              <a:latin typeface="Calibri"/>
              <a:ea typeface="Calibri"/>
              <a:cs typeface="Calibri"/>
              <a:sym typeface="Calibri"/>
            </a:endParaRPr>
          </a:p>
          <a:p>
            <a:pPr marL="457200" lvl="0" indent="-368300" algn="l" rtl="0">
              <a:spcBef>
                <a:spcPts val="0"/>
              </a:spcBef>
              <a:spcAft>
                <a:spcPts val="0"/>
              </a:spcAft>
              <a:buSzPts val="2200"/>
              <a:buFont typeface="Calibri"/>
              <a:buChar char="●"/>
            </a:pPr>
            <a:r>
              <a:rPr lang="en-IN" sz="2200">
                <a:latin typeface="Calibri"/>
                <a:ea typeface="Calibri"/>
                <a:cs typeface="Calibri"/>
                <a:sym typeface="Calibri"/>
              </a:rPr>
              <a:t>For this we put the query in DELIMITER so it will know the procedure query command lines only.</a:t>
            </a:r>
            <a:endParaRPr sz="2200">
              <a:latin typeface="Calibri"/>
              <a:ea typeface="Calibri"/>
              <a:cs typeface="Calibri"/>
              <a:sym typeface="Calibri"/>
            </a:endParaRPr>
          </a:p>
          <a:p>
            <a:pPr marL="457200" lvl="0" indent="0" algn="l" rtl="0">
              <a:spcBef>
                <a:spcPts val="0"/>
              </a:spcBef>
              <a:spcAft>
                <a:spcPts val="0"/>
              </a:spcAft>
              <a:buNone/>
            </a:pPr>
            <a:endParaRPr sz="2200">
              <a:latin typeface="Calibri"/>
              <a:ea typeface="Calibri"/>
              <a:cs typeface="Calibri"/>
              <a:sym typeface="Calibri"/>
            </a:endParaRPr>
          </a:p>
          <a:p>
            <a:pPr marL="457200" lvl="0" indent="-368300" algn="l" rtl="0">
              <a:spcBef>
                <a:spcPts val="0"/>
              </a:spcBef>
              <a:spcAft>
                <a:spcPts val="0"/>
              </a:spcAft>
              <a:buSzPts val="2200"/>
              <a:buFont typeface="Calibri"/>
              <a:buChar char="●"/>
            </a:pPr>
            <a:r>
              <a:rPr lang="en-IN" sz="2200">
                <a:latin typeface="Calibri"/>
                <a:ea typeface="Calibri"/>
                <a:cs typeface="Calibri"/>
                <a:sym typeface="Calibri"/>
              </a:rPr>
              <a:t>If we later want to drop “DROP PROCEDURe IF EXIST PROCEDURE_NAME “</a:t>
            </a:r>
            <a:endParaRPr sz="2200">
              <a:latin typeface="Calibri"/>
              <a:ea typeface="Calibri"/>
              <a:cs typeface="Calibri"/>
              <a:sym typeface="Calibri"/>
            </a:endParaRPr>
          </a:p>
        </p:txBody>
      </p:sp>
      <p:pic>
        <p:nvPicPr>
          <p:cNvPr id="453" name="Google Shape;453;p60"/>
          <p:cNvPicPr preferRelativeResize="0"/>
          <p:nvPr/>
        </p:nvPicPr>
        <p:blipFill>
          <a:blip r:embed="rId3">
            <a:alphaModFix/>
          </a:blip>
          <a:stretch>
            <a:fillRect/>
          </a:stretch>
        </p:blipFill>
        <p:spPr>
          <a:xfrm>
            <a:off x="7666775" y="3073025"/>
            <a:ext cx="3687025" cy="227000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61"/>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IN"/>
              <a:t>TRIGGERS</a:t>
            </a:r>
            <a:endParaRPr/>
          </a:p>
        </p:txBody>
      </p:sp>
      <p:sp>
        <p:nvSpPr>
          <p:cNvPr id="459" name="Google Shape;459;p61"/>
          <p:cNvSpPr txBox="1"/>
          <p:nvPr/>
        </p:nvSpPr>
        <p:spPr>
          <a:xfrm>
            <a:off x="838200" y="1843225"/>
            <a:ext cx="5885100" cy="3909600"/>
          </a:xfrm>
          <a:prstGeom prst="rect">
            <a:avLst/>
          </a:prstGeom>
          <a:noFill/>
          <a:ln>
            <a:noFill/>
          </a:ln>
        </p:spPr>
        <p:txBody>
          <a:bodyPr spcFirstLastPara="1" wrap="square" lIns="91425" tIns="91425" rIns="91425" bIns="91425" anchor="t" anchorCtr="0">
            <a:spAutoFit/>
          </a:bodyPr>
          <a:lstStyle/>
          <a:p>
            <a:pPr marL="457200" lvl="0" indent="-368300" algn="l" rtl="0">
              <a:spcBef>
                <a:spcPts val="0"/>
              </a:spcBef>
              <a:spcAft>
                <a:spcPts val="0"/>
              </a:spcAft>
              <a:buSzPts val="2200"/>
              <a:buFont typeface="Calibri"/>
              <a:buChar char="●"/>
            </a:pPr>
            <a:r>
              <a:rPr lang="en-IN" sz="2200">
                <a:latin typeface="Calibri"/>
                <a:ea typeface="Calibri"/>
                <a:cs typeface="Calibri"/>
                <a:sym typeface="Calibri"/>
              </a:rPr>
              <a:t>MySQL allows us to create Triggers, where we can prescribe certain actions on a table to trigger one or more other actions to occur</a:t>
            </a:r>
            <a:endParaRPr sz="2200">
              <a:latin typeface="Calibri"/>
              <a:ea typeface="Calibri"/>
              <a:cs typeface="Calibri"/>
              <a:sym typeface="Calibri"/>
            </a:endParaRPr>
          </a:p>
          <a:p>
            <a:pPr marL="0" lvl="0" indent="0" algn="l" rtl="0">
              <a:spcBef>
                <a:spcPts val="0"/>
              </a:spcBef>
              <a:spcAft>
                <a:spcPts val="0"/>
              </a:spcAft>
              <a:buNone/>
            </a:pPr>
            <a:endParaRPr sz="2200">
              <a:latin typeface="Calibri"/>
              <a:ea typeface="Calibri"/>
              <a:cs typeface="Calibri"/>
              <a:sym typeface="Calibri"/>
            </a:endParaRPr>
          </a:p>
          <a:p>
            <a:pPr marL="457200" lvl="0" indent="-368300" algn="l" rtl="0">
              <a:spcBef>
                <a:spcPts val="0"/>
              </a:spcBef>
              <a:spcAft>
                <a:spcPts val="0"/>
              </a:spcAft>
              <a:buSzPts val="2200"/>
              <a:buFont typeface="Calibri"/>
              <a:buChar char="●"/>
            </a:pPr>
            <a:r>
              <a:rPr lang="en-IN" sz="2200">
                <a:latin typeface="Calibri"/>
                <a:ea typeface="Calibri"/>
                <a:cs typeface="Calibri"/>
                <a:sym typeface="Calibri"/>
              </a:rPr>
              <a:t> We may prescribe that our triggered action occurs either BEFORE or AFTER an INSERT, UPDATE, or a DELETE</a:t>
            </a:r>
            <a:endParaRPr sz="2200">
              <a:latin typeface="Calibri"/>
              <a:ea typeface="Calibri"/>
              <a:cs typeface="Calibri"/>
              <a:sym typeface="Calibri"/>
            </a:endParaRPr>
          </a:p>
          <a:p>
            <a:pPr marL="0" lvl="0" indent="0" algn="l" rtl="0">
              <a:spcBef>
                <a:spcPts val="0"/>
              </a:spcBef>
              <a:spcAft>
                <a:spcPts val="0"/>
              </a:spcAft>
              <a:buNone/>
            </a:pPr>
            <a:endParaRPr sz="2200">
              <a:latin typeface="Calibri"/>
              <a:ea typeface="Calibri"/>
              <a:cs typeface="Calibri"/>
              <a:sym typeface="Calibri"/>
            </a:endParaRPr>
          </a:p>
          <a:p>
            <a:pPr marL="457200" lvl="0" indent="-368300" algn="l" rtl="0">
              <a:spcBef>
                <a:spcPts val="0"/>
              </a:spcBef>
              <a:spcAft>
                <a:spcPts val="0"/>
              </a:spcAft>
              <a:buSzPts val="2200"/>
              <a:buFont typeface="Calibri"/>
              <a:buChar char="●"/>
            </a:pPr>
            <a:r>
              <a:rPr lang="en-IN" sz="2200">
                <a:latin typeface="Calibri"/>
                <a:ea typeface="Calibri"/>
                <a:cs typeface="Calibri"/>
                <a:sym typeface="Calibri"/>
              </a:rPr>
              <a:t>Triggers are a very common way to make sure related tables remain in sync as they are updated over time</a:t>
            </a:r>
            <a:endParaRPr sz="2200">
              <a:latin typeface="Calibri"/>
              <a:ea typeface="Calibri"/>
              <a:cs typeface="Calibri"/>
              <a:sym typeface="Calibri"/>
            </a:endParaRPr>
          </a:p>
        </p:txBody>
      </p:sp>
      <p:pic>
        <p:nvPicPr>
          <p:cNvPr id="460" name="Google Shape;460;p61"/>
          <p:cNvPicPr preferRelativeResize="0"/>
          <p:nvPr/>
        </p:nvPicPr>
        <p:blipFill>
          <a:blip r:embed="rId3">
            <a:alphaModFix/>
          </a:blip>
          <a:stretch>
            <a:fillRect/>
          </a:stretch>
        </p:blipFill>
        <p:spPr>
          <a:xfrm>
            <a:off x="7481475" y="2275400"/>
            <a:ext cx="3872326" cy="33638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1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libri"/>
              <a:buNone/>
            </a:pPr>
            <a:r>
              <a:rPr lang="en-IN"/>
              <a:t>Popular MySQL Editors</a:t>
            </a:r>
            <a:endParaRPr/>
          </a:p>
        </p:txBody>
      </p:sp>
      <p:pic>
        <p:nvPicPr>
          <p:cNvPr id="120" name="Google Shape;120;p18"/>
          <p:cNvPicPr preferRelativeResize="0"/>
          <p:nvPr/>
        </p:nvPicPr>
        <p:blipFill rotWithShape="1">
          <a:blip r:embed="rId3">
            <a:alphaModFix/>
          </a:blip>
          <a:srcRect/>
          <a:stretch/>
        </p:blipFill>
        <p:spPr>
          <a:xfrm>
            <a:off x="838200" y="2676438"/>
            <a:ext cx="1752600" cy="1238423"/>
          </a:xfrm>
          <a:prstGeom prst="rect">
            <a:avLst/>
          </a:prstGeom>
          <a:noFill/>
          <a:ln>
            <a:noFill/>
          </a:ln>
        </p:spPr>
      </p:pic>
      <p:pic>
        <p:nvPicPr>
          <p:cNvPr id="121" name="Google Shape;121;p18"/>
          <p:cNvPicPr preferRelativeResize="0"/>
          <p:nvPr/>
        </p:nvPicPr>
        <p:blipFill rotWithShape="1">
          <a:blip r:embed="rId4">
            <a:alphaModFix/>
          </a:blip>
          <a:srcRect/>
          <a:stretch/>
        </p:blipFill>
        <p:spPr>
          <a:xfrm>
            <a:off x="3297184" y="2838386"/>
            <a:ext cx="2109805" cy="1364044"/>
          </a:xfrm>
          <a:prstGeom prst="rect">
            <a:avLst/>
          </a:prstGeom>
          <a:noFill/>
          <a:ln>
            <a:noFill/>
          </a:ln>
        </p:spPr>
      </p:pic>
      <p:pic>
        <p:nvPicPr>
          <p:cNvPr id="122" name="Google Shape;122;p18"/>
          <p:cNvPicPr preferRelativeResize="0"/>
          <p:nvPr/>
        </p:nvPicPr>
        <p:blipFill rotWithShape="1">
          <a:blip r:embed="rId5">
            <a:alphaModFix/>
          </a:blip>
          <a:srcRect/>
          <a:stretch/>
        </p:blipFill>
        <p:spPr>
          <a:xfrm>
            <a:off x="6579918" y="2805043"/>
            <a:ext cx="2143424" cy="1143160"/>
          </a:xfrm>
          <a:prstGeom prst="rect">
            <a:avLst/>
          </a:prstGeom>
          <a:noFill/>
          <a:ln>
            <a:noFill/>
          </a:ln>
        </p:spPr>
      </p:pic>
      <p:pic>
        <p:nvPicPr>
          <p:cNvPr id="123" name="Google Shape;123;p18"/>
          <p:cNvPicPr preferRelativeResize="0"/>
          <p:nvPr/>
        </p:nvPicPr>
        <p:blipFill rotWithShape="1">
          <a:blip r:embed="rId6">
            <a:alphaModFix/>
          </a:blip>
          <a:srcRect/>
          <a:stretch/>
        </p:blipFill>
        <p:spPr>
          <a:xfrm>
            <a:off x="9658350" y="2647880"/>
            <a:ext cx="1885950" cy="1228896"/>
          </a:xfrm>
          <a:prstGeom prst="rect">
            <a:avLst/>
          </a:prstGeom>
          <a:noFill/>
          <a:ln>
            <a:noFill/>
          </a:ln>
        </p:spPr>
      </p:pic>
      <p:sp>
        <p:nvSpPr>
          <p:cNvPr id="124" name="Google Shape;124;p18"/>
          <p:cNvSpPr txBox="1"/>
          <p:nvPr/>
        </p:nvSpPr>
        <p:spPr>
          <a:xfrm>
            <a:off x="661851" y="4206240"/>
            <a:ext cx="2252799"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a:solidFill>
                  <a:schemeClr val="dk1"/>
                </a:solidFill>
                <a:latin typeface="Calibri"/>
                <a:ea typeface="Calibri"/>
                <a:cs typeface="Calibri"/>
                <a:sym typeface="Calibri"/>
              </a:rPr>
              <a:t>MAC, Windows Linux</a:t>
            </a:r>
            <a:endParaRPr sz="1800">
              <a:solidFill>
                <a:schemeClr val="dk1"/>
              </a:solidFill>
              <a:latin typeface="Calibri"/>
              <a:ea typeface="Calibri"/>
              <a:cs typeface="Calibri"/>
              <a:sym typeface="Calibri"/>
            </a:endParaRPr>
          </a:p>
        </p:txBody>
      </p:sp>
      <p:sp>
        <p:nvSpPr>
          <p:cNvPr id="125" name="Google Shape;125;p18"/>
          <p:cNvSpPr txBox="1"/>
          <p:nvPr/>
        </p:nvSpPr>
        <p:spPr>
          <a:xfrm>
            <a:off x="3301670" y="4206240"/>
            <a:ext cx="266098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a:solidFill>
                  <a:schemeClr val="dk1"/>
                </a:solidFill>
                <a:latin typeface="Calibri"/>
                <a:ea typeface="Calibri"/>
                <a:cs typeface="Calibri"/>
                <a:sym typeface="Calibri"/>
              </a:rPr>
              <a:t>Web App(Work only OS</a:t>
            </a:r>
            <a:endParaRPr sz="1800">
              <a:solidFill>
                <a:schemeClr val="dk1"/>
              </a:solidFill>
              <a:latin typeface="Calibri"/>
              <a:ea typeface="Calibri"/>
              <a:cs typeface="Calibri"/>
              <a:sym typeface="Calibri"/>
            </a:endParaRPr>
          </a:p>
        </p:txBody>
      </p:sp>
      <p:sp>
        <p:nvSpPr>
          <p:cNvPr id="126" name="Google Shape;126;p18"/>
          <p:cNvSpPr txBox="1"/>
          <p:nvPr/>
        </p:nvSpPr>
        <p:spPr>
          <a:xfrm>
            <a:off x="6968625" y="4202430"/>
            <a:ext cx="2252799"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a:solidFill>
                  <a:schemeClr val="dk1"/>
                </a:solidFill>
                <a:latin typeface="Calibri"/>
                <a:ea typeface="Calibri"/>
                <a:cs typeface="Calibri"/>
                <a:sym typeface="Calibri"/>
              </a:rPr>
              <a:t>Windows only</a:t>
            </a:r>
            <a:endParaRPr sz="1800">
              <a:solidFill>
                <a:schemeClr val="dk1"/>
              </a:solidFill>
              <a:latin typeface="Calibri"/>
              <a:ea typeface="Calibri"/>
              <a:cs typeface="Calibri"/>
              <a:sym typeface="Calibri"/>
            </a:endParaRPr>
          </a:p>
        </p:txBody>
      </p:sp>
      <p:sp>
        <p:nvSpPr>
          <p:cNvPr id="127" name="Google Shape;127;p18"/>
          <p:cNvSpPr txBox="1"/>
          <p:nvPr/>
        </p:nvSpPr>
        <p:spPr>
          <a:xfrm>
            <a:off x="10227400" y="4202430"/>
            <a:ext cx="2252799"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a:solidFill>
                  <a:schemeClr val="dk1"/>
                </a:solidFill>
                <a:latin typeface="Calibri"/>
                <a:ea typeface="Calibri"/>
                <a:cs typeface="Calibri"/>
                <a:sym typeface="Calibri"/>
              </a:rPr>
              <a:t>MAC only</a:t>
            </a:r>
            <a:endParaRPr sz="1800">
              <a:solidFill>
                <a:schemeClr val="dk1"/>
              </a:solidFill>
              <a:latin typeface="Calibri"/>
              <a:ea typeface="Calibri"/>
              <a:cs typeface="Calibri"/>
              <a:sym typeface="Calibri"/>
            </a:endParaRPr>
          </a:p>
        </p:txBody>
      </p:sp>
      <p:cxnSp>
        <p:nvCxnSpPr>
          <p:cNvPr id="128" name="Google Shape;128;p18"/>
          <p:cNvCxnSpPr/>
          <p:nvPr/>
        </p:nvCxnSpPr>
        <p:spPr>
          <a:xfrm rot="10800000" flipH="1">
            <a:off x="1615500" y="1835125"/>
            <a:ext cx="8961000" cy="66900"/>
          </a:xfrm>
          <a:prstGeom prst="straightConnector1">
            <a:avLst/>
          </a:prstGeom>
          <a:noFill/>
          <a:ln w="28575" cap="flat" cmpd="sng">
            <a:solidFill>
              <a:schemeClr val="accent5"/>
            </a:solidFill>
            <a:prstDash val="solid"/>
            <a:round/>
            <a:headEnd type="none" w="med" len="med"/>
            <a:tailEnd type="none" w="med" len="med"/>
          </a:ln>
        </p:spPr>
      </p:cxnSp>
      <p:cxnSp>
        <p:nvCxnSpPr>
          <p:cNvPr id="129" name="Google Shape;129;p18"/>
          <p:cNvCxnSpPr/>
          <p:nvPr/>
        </p:nvCxnSpPr>
        <p:spPr>
          <a:xfrm>
            <a:off x="5962650" y="1392913"/>
            <a:ext cx="13200" cy="509100"/>
          </a:xfrm>
          <a:prstGeom prst="straightConnector1">
            <a:avLst/>
          </a:prstGeom>
          <a:noFill/>
          <a:ln w="28575" cap="flat" cmpd="sng">
            <a:solidFill>
              <a:schemeClr val="accent5"/>
            </a:solidFill>
            <a:prstDash val="solid"/>
            <a:round/>
            <a:headEnd type="none" w="med" len="med"/>
            <a:tailEnd type="none" w="med" len="med"/>
          </a:ln>
        </p:spPr>
      </p:cxnSp>
      <p:cxnSp>
        <p:nvCxnSpPr>
          <p:cNvPr id="130" name="Google Shape;130;p18"/>
          <p:cNvCxnSpPr/>
          <p:nvPr/>
        </p:nvCxnSpPr>
        <p:spPr>
          <a:xfrm>
            <a:off x="1615500" y="1902950"/>
            <a:ext cx="18600" cy="481200"/>
          </a:xfrm>
          <a:prstGeom prst="straightConnector1">
            <a:avLst/>
          </a:prstGeom>
          <a:noFill/>
          <a:ln w="28575" cap="flat" cmpd="sng">
            <a:solidFill>
              <a:schemeClr val="accent5"/>
            </a:solidFill>
            <a:prstDash val="solid"/>
            <a:round/>
            <a:headEnd type="none" w="med" len="med"/>
            <a:tailEnd type="triangle" w="med" len="med"/>
          </a:ln>
        </p:spPr>
      </p:cxnSp>
      <p:cxnSp>
        <p:nvCxnSpPr>
          <p:cNvPr id="131" name="Google Shape;131;p18"/>
          <p:cNvCxnSpPr/>
          <p:nvPr/>
        </p:nvCxnSpPr>
        <p:spPr>
          <a:xfrm>
            <a:off x="10558275" y="1841025"/>
            <a:ext cx="18600" cy="481200"/>
          </a:xfrm>
          <a:prstGeom prst="straightConnector1">
            <a:avLst/>
          </a:prstGeom>
          <a:noFill/>
          <a:ln w="28575" cap="flat" cmpd="sng">
            <a:solidFill>
              <a:schemeClr val="accent5"/>
            </a:solidFill>
            <a:prstDash val="solid"/>
            <a:round/>
            <a:headEnd type="none" w="med" len="med"/>
            <a:tailEnd type="triangle" w="med" len="med"/>
          </a:ln>
        </p:spPr>
      </p:cxnSp>
      <p:cxnSp>
        <p:nvCxnSpPr>
          <p:cNvPr id="132" name="Google Shape;132;p18"/>
          <p:cNvCxnSpPr/>
          <p:nvPr/>
        </p:nvCxnSpPr>
        <p:spPr>
          <a:xfrm>
            <a:off x="7628150" y="1835125"/>
            <a:ext cx="18600" cy="481200"/>
          </a:xfrm>
          <a:prstGeom prst="straightConnector1">
            <a:avLst/>
          </a:prstGeom>
          <a:noFill/>
          <a:ln w="28575" cap="flat" cmpd="sng">
            <a:solidFill>
              <a:schemeClr val="accent5"/>
            </a:solidFill>
            <a:prstDash val="solid"/>
            <a:round/>
            <a:headEnd type="none" w="med" len="med"/>
            <a:tailEnd type="triangle" w="med" len="med"/>
          </a:ln>
        </p:spPr>
      </p:cxnSp>
      <p:cxnSp>
        <p:nvCxnSpPr>
          <p:cNvPr id="133" name="Google Shape;133;p18"/>
          <p:cNvCxnSpPr/>
          <p:nvPr/>
        </p:nvCxnSpPr>
        <p:spPr>
          <a:xfrm>
            <a:off x="4698025" y="1902950"/>
            <a:ext cx="18600" cy="481200"/>
          </a:xfrm>
          <a:prstGeom prst="straightConnector1">
            <a:avLst/>
          </a:prstGeom>
          <a:noFill/>
          <a:ln w="28575" cap="flat" cmpd="sng">
            <a:solidFill>
              <a:schemeClr val="accent5"/>
            </a:solidFill>
            <a:prstDash val="solid"/>
            <a:round/>
            <a:headEnd type="none" w="med" len="med"/>
            <a:tailEnd type="triangle" w="med" len="med"/>
          </a:ln>
        </p:spPr>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19"/>
          <p:cNvSpPr txBox="1">
            <a:spLocks noGrp="1"/>
          </p:cNvSpPr>
          <p:nvPr>
            <p:ph type="title"/>
          </p:nvPr>
        </p:nvSpPr>
        <p:spPr>
          <a:xfrm>
            <a:off x="838200" y="15557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libri"/>
              <a:buNone/>
            </a:pPr>
            <a:r>
              <a:rPr lang="en-IN"/>
              <a:t>Installation of MYSQL Workbench</a:t>
            </a:r>
            <a:endParaRPr/>
          </a:p>
        </p:txBody>
      </p:sp>
      <p:pic>
        <p:nvPicPr>
          <p:cNvPr id="139" name="Google Shape;139;p19"/>
          <p:cNvPicPr preferRelativeResize="0"/>
          <p:nvPr/>
        </p:nvPicPr>
        <p:blipFill rotWithShape="1">
          <a:blip r:embed="rId3">
            <a:alphaModFix/>
          </a:blip>
          <a:srcRect/>
          <a:stretch/>
        </p:blipFill>
        <p:spPr>
          <a:xfrm>
            <a:off x="838200" y="1242264"/>
            <a:ext cx="7158611" cy="5615736"/>
          </a:xfrm>
          <a:prstGeom prst="rect">
            <a:avLst/>
          </a:prstGeom>
          <a:noFill/>
          <a:ln>
            <a:noFill/>
          </a:ln>
        </p:spPr>
      </p:pic>
      <p:sp>
        <p:nvSpPr>
          <p:cNvPr id="140" name="Google Shape;140;p19"/>
          <p:cNvSpPr txBox="1"/>
          <p:nvPr/>
        </p:nvSpPr>
        <p:spPr>
          <a:xfrm>
            <a:off x="6838950" y="1847850"/>
            <a:ext cx="516255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a:solidFill>
                  <a:schemeClr val="dk1"/>
                </a:solidFill>
                <a:latin typeface="Calibri"/>
                <a:ea typeface="Calibri"/>
                <a:cs typeface="Calibri"/>
                <a:sym typeface="Calibri"/>
              </a:rPr>
              <a:t>https://dev.mysql.com/downloads/workbench/</a:t>
            </a:r>
            <a:endParaRPr sz="1800">
              <a:solidFill>
                <a:schemeClr val="dk1"/>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libri"/>
              <a:buNone/>
            </a:pPr>
            <a:r>
              <a:rPr lang="en-IN"/>
              <a:t>Types of SQL Queries</a:t>
            </a:r>
            <a:endParaRPr/>
          </a:p>
        </p:txBody>
      </p:sp>
      <p:sp>
        <p:nvSpPr>
          <p:cNvPr id="146" name="Google Shape;146;p20"/>
          <p:cNvSpPr txBox="1"/>
          <p:nvPr/>
        </p:nvSpPr>
        <p:spPr>
          <a:xfrm>
            <a:off x="1028700" y="1885950"/>
            <a:ext cx="10572900" cy="5695200"/>
          </a:xfrm>
          <a:prstGeom prst="rect">
            <a:avLst/>
          </a:prstGeom>
          <a:noFill/>
          <a:ln>
            <a:noFill/>
          </a:ln>
        </p:spPr>
        <p:txBody>
          <a:bodyPr spcFirstLastPara="1" wrap="square" lIns="91425" tIns="45700" rIns="91425" bIns="45700" anchor="t" anchorCtr="0">
            <a:spAutoFit/>
          </a:bodyPr>
          <a:lstStyle/>
          <a:p>
            <a:pPr marL="457200" marR="0" lvl="0" indent="-406400" algn="l" rtl="0">
              <a:spcBef>
                <a:spcPts val="0"/>
              </a:spcBef>
              <a:spcAft>
                <a:spcPts val="0"/>
              </a:spcAft>
              <a:buClr>
                <a:schemeClr val="dk1"/>
              </a:buClr>
              <a:buSzPts val="2800"/>
              <a:buFont typeface="Calibri"/>
              <a:buAutoNum type="arabicPeriod"/>
            </a:pPr>
            <a:r>
              <a:rPr lang="en-IN" sz="2800">
                <a:solidFill>
                  <a:schemeClr val="dk1"/>
                </a:solidFill>
                <a:latin typeface="Calibri"/>
                <a:ea typeface="Calibri"/>
                <a:cs typeface="Calibri"/>
                <a:sym typeface="Calibri"/>
              </a:rPr>
              <a:t>DDL – Data Definition Language</a:t>
            </a:r>
            <a:endParaRPr/>
          </a:p>
          <a:p>
            <a:pPr marL="0" marR="0" lvl="0" indent="457200" algn="just" rtl="0">
              <a:spcBef>
                <a:spcPts val="0"/>
              </a:spcBef>
              <a:spcAft>
                <a:spcPts val="0"/>
              </a:spcAft>
              <a:buNone/>
            </a:pPr>
            <a:r>
              <a:rPr lang="en-IN" sz="2800">
                <a:solidFill>
                  <a:schemeClr val="dk1"/>
                </a:solidFill>
                <a:latin typeface="Calibri"/>
                <a:ea typeface="Calibri"/>
                <a:cs typeface="Calibri"/>
                <a:sym typeface="Calibri"/>
              </a:rPr>
              <a:t>It helps us to define the database structure or schema. It is used to</a:t>
            </a:r>
            <a:endParaRPr/>
          </a:p>
          <a:p>
            <a:pPr marL="0" marR="0" lvl="0" indent="0" algn="just" rtl="0">
              <a:spcBef>
                <a:spcPts val="0"/>
              </a:spcBef>
              <a:spcAft>
                <a:spcPts val="0"/>
              </a:spcAft>
              <a:buNone/>
            </a:pPr>
            <a:r>
              <a:rPr lang="en-IN" sz="2800">
                <a:solidFill>
                  <a:schemeClr val="dk1"/>
                </a:solidFill>
                <a:latin typeface="Calibri"/>
                <a:ea typeface="Calibri"/>
                <a:cs typeface="Calibri"/>
                <a:sym typeface="Calibri"/>
              </a:rPr>
              <a:t>       create, modify, and delete the database structure not the data. </a:t>
            </a:r>
            <a:endParaRPr/>
          </a:p>
          <a:p>
            <a:pPr marL="457200" marR="0" lvl="0" indent="-406400" algn="just" rtl="0">
              <a:spcBef>
                <a:spcPts val="0"/>
              </a:spcBef>
              <a:spcAft>
                <a:spcPts val="0"/>
              </a:spcAft>
              <a:buClr>
                <a:schemeClr val="dk1"/>
              </a:buClr>
              <a:buSzPts val="2800"/>
              <a:buFont typeface="Calibri"/>
              <a:buChar char="●"/>
            </a:pPr>
            <a:r>
              <a:rPr lang="en-IN" sz="2800">
                <a:solidFill>
                  <a:schemeClr val="dk1"/>
                </a:solidFill>
                <a:latin typeface="Calibri"/>
                <a:ea typeface="Calibri"/>
                <a:cs typeface="Calibri"/>
                <a:sym typeface="Calibri"/>
              </a:rPr>
              <a:t>List of DDL commands:</a:t>
            </a:r>
            <a:endParaRPr/>
          </a:p>
          <a:p>
            <a:pPr marL="457200" marR="0" lvl="0" indent="-406400" algn="l" rtl="0">
              <a:spcBef>
                <a:spcPts val="0"/>
              </a:spcBef>
              <a:spcAft>
                <a:spcPts val="0"/>
              </a:spcAft>
              <a:buClr>
                <a:schemeClr val="dk1"/>
              </a:buClr>
              <a:buSzPts val="2800"/>
              <a:buFont typeface="Calibri"/>
              <a:buChar char="➢"/>
            </a:pPr>
            <a:r>
              <a:rPr lang="en-IN" sz="2800">
                <a:solidFill>
                  <a:schemeClr val="dk1"/>
                </a:solidFill>
                <a:latin typeface="Calibri"/>
                <a:ea typeface="Calibri"/>
                <a:cs typeface="Calibri"/>
                <a:sym typeface="Calibri"/>
              </a:rPr>
              <a:t>Create - To create database or its objects</a:t>
            </a:r>
            <a:endParaRPr/>
          </a:p>
          <a:p>
            <a:pPr marL="457200" marR="0" lvl="0" indent="-406400" algn="l" rtl="0">
              <a:spcBef>
                <a:spcPts val="0"/>
              </a:spcBef>
              <a:spcAft>
                <a:spcPts val="0"/>
              </a:spcAft>
              <a:buClr>
                <a:schemeClr val="dk1"/>
              </a:buClr>
              <a:buSzPts val="2800"/>
              <a:buFont typeface="Calibri"/>
              <a:buChar char="➢"/>
            </a:pPr>
            <a:r>
              <a:rPr lang="en-IN" sz="2800">
                <a:solidFill>
                  <a:schemeClr val="dk1"/>
                </a:solidFill>
                <a:latin typeface="Calibri"/>
                <a:ea typeface="Calibri"/>
                <a:cs typeface="Calibri"/>
                <a:sym typeface="Calibri"/>
              </a:rPr>
              <a:t>Drop - Delete objects from database</a:t>
            </a:r>
            <a:endParaRPr/>
          </a:p>
          <a:p>
            <a:pPr marL="457200" marR="0" lvl="0" indent="-406400" algn="l" rtl="0">
              <a:spcBef>
                <a:spcPts val="0"/>
              </a:spcBef>
              <a:spcAft>
                <a:spcPts val="0"/>
              </a:spcAft>
              <a:buClr>
                <a:schemeClr val="dk1"/>
              </a:buClr>
              <a:buSzPts val="2800"/>
              <a:buFont typeface="Calibri"/>
              <a:buChar char="➢"/>
            </a:pPr>
            <a:r>
              <a:rPr lang="en-IN" sz="2800">
                <a:solidFill>
                  <a:schemeClr val="dk1"/>
                </a:solidFill>
                <a:latin typeface="Calibri"/>
                <a:ea typeface="Calibri"/>
                <a:cs typeface="Calibri"/>
                <a:sym typeface="Calibri"/>
              </a:rPr>
              <a:t>Alter - Alter the structure of the database</a:t>
            </a:r>
            <a:endParaRPr/>
          </a:p>
          <a:p>
            <a:pPr marL="457200" marR="0" lvl="0" indent="-406400" algn="l" rtl="0">
              <a:spcBef>
                <a:spcPts val="0"/>
              </a:spcBef>
              <a:spcAft>
                <a:spcPts val="0"/>
              </a:spcAft>
              <a:buClr>
                <a:schemeClr val="dk1"/>
              </a:buClr>
              <a:buSzPts val="2800"/>
              <a:buFont typeface="Calibri"/>
              <a:buChar char="➢"/>
            </a:pPr>
            <a:r>
              <a:rPr lang="en-IN" sz="2800">
                <a:solidFill>
                  <a:schemeClr val="dk1"/>
                </a:solidFill>
                <a:latin typeface="Calibri"/>
                <a:ea typeface="Calibri"/>
                <a:cs typeface="Calibri"/>
                <a:sym typeface="Calibri"/>
              </a:rPr>
              <a:t>Truncate - Remove all records from a table, including spaces</a:t>
            </a:r>
            <a:endParaRPr/>
          </a:p>
          <a:p>
            <a:pPr marL="457200" marR="0" lvl="0" indent="-406400" algn="l" rtl="0">
              <a:spcBef>
                <a:spcPts val="0"/>
              </a:spcBef>
              <a:spcAft>
                <a:spcPts val="0"/>
              </a:spcAft>
              <a:buClr>
                <a:schemeClr val="dk1"/>
              </a:buClr>
              <a:buSzPts val="2800"/>
              <a:buFont typeface="Calibri"/>
              <a:buChar char="➢"/>
            </a:pPr>
            <a:r>
              <a:rPr lang="en-IN" sz="2800">
                <a:solidFill>
                  <a:schemeClr val="dk1"/>
                </a:solidFill>
                <a:latin typeface="Calibri"/>
                <a:ea typeface="Calibri"/>
                <a:cs typeface="Calibri"/>
                <a:sym typeface="Calibri"/>
              </a:rPr>
              <a:t>Comment- Used to add comments</a:t>
            </a:r>
            <a:endParaRPr/>
          </a:p>
          <a:p>
            <a:pPr marL="457200" marR="0" lvl="0" indent="-406400" algn="l" rtl="0">
              <a:spcBef>
                <a:spcPts val="0"/>
              </a:spcBef>
              <a:spcAft>
                <a:spcPts val="0"/>
              </a:spcAft>
              <a:buClr>
                <a:schemeClr val="dk1"/>
              </a:buClr>
              <a:buSzPts val="2800"/>
              <a:buFont typeface="Calibri"/>
              <a:buChar char="➢"/>
            </a:pPr>
            <a:r>
              <a:rPr lang="en-IN" sz="2800">
                <a:solidFill>
                  <a:schemeClr val="dk1"/>
                </a:solidFill>
                <a:latin typeface="Calibri"/>
                <a:ea typeface="Calibri"/>
                <a:cs typeface="Calibri"/>
                <a:sym typeface="Calibri"/>
              </a:rPr>
              <a:t>Rename - to rename an object existing in database</a:t>
            </a:r>
            <a:endParaRPr/>
          </a:p>
          <a:p>
            <a:pPr marL="0" marR="0" lvl="0" indent="0" algn="just" rtl="0">
              <a:spcBef>
                <a:spcPts val="0"/>
              </a:spcBef>
              <a:spcAft>
                <a:spcPts val="0"/>
              </a:spcAft>
              <a:buNone/>
            </a:pPr>
            <a:r>
              <a:rPr lang="en-IN" sz="2800">
                <a:solidFill>
                  <a:schemeClr val="dk1"/>
                </a:solidFill>
                <a:latin typeface="Calibri"/>
                <a:ea typeface="Calibri"/>
                <a:cs typeface="Calibri"/>
                <a:sym typeface="Calibri"/>
              </a:rPr>
              <a:t>	</a:t>
            </a:r>
            <a:endParaRPr sz="2800">
              <a:solidFill>
                <a:schemeClr val="dk1"/>
              </a:solidFill>
              <a:latin typeface="Calibri"/>
              <a:ea typeface="Calibri"/>
              <a:cs typeface="Calibri"/>
              <a:sym typeface="Calibri"/>
            </a:endParaRPr>
          </a:p>
          <a:p>
            <a:pPr marL="0" marR="0" lvl="0" indent="0" algn="l" rtl="0">
              <a:spcBef>
                <a:spcPts val="0"/>
              </a:spcBef>
              <a:spcAft>
                <a:spcPts val="0"/>
              </a:spcAft>
              <a:buNone/>
            </a:pPr>
            <a:r>
              <a:rPr lang="en-IN" sz="2800">
                <a:solidFill>
                  <a:schemeClr val="dk1"/>
                </a:solidFill>
                <a:latin typeface="Calibri"/>
                <a:ea typeface="Calibri"/>
                <a:cs typeface="Calibri"/>
                <a:sym typeface="Calibri"/>
              </a:rPr>
              <a:t>	</a:t>
            </a:r>
            <a:endParaRPr/>
          </a:p>
          <a:p>
            <a:pPr marL="0" marR="0" lvl="0" indent="0" algn="l" rtl="0">
              <a:spcBef>
                <a:spcPts val="0"/>
              </a:spcBef>
              <a:spcAft>
                <a:spcPts val="0"/>
              </a:spcAft>
              <a:buNone/>
            </a:pPr>
            <a:r>
              <a:rPr lang="en-IN" sz="2800">
                <a:solidFill>
                  <a:schemeClr val="dk1"/>
                </a:solidFill>
                <a:latin typeface="Calibri"/>
                <a:ea typeface="Calibri"/>
                <a:cs typeface="Calibri"/>
                <a:sym typeface="Calibri"/>
              </a:rPr>
              <a:t>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2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libri"/>
              <a:buNone/>
            </a:pPr>
            <a:r>
              <a:rPr lang="en-IN"/>
              <a:t>Types of SQL Queries</a:t>
            </a:r>
            <a:endParaRPr/>
          </a:p>
        </p:txBody>
      </p:sp>
      <p:sp>
        <p:nvSpPr>
          <p:cNvPr id="152" name="Google Shape;152;p21"/>
          <p:cNvSpPr txBox="1"/>
          <p:nvPr/>
        </p:nvSpPr>
        <p:spPr>
          <a:xfrm>
            <a:off x="1028700" y="1885950"/>
            <a:ext cx="10572900" cy="4402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800">
                <a:solidFill>
                  <a:schemeClr val="dk1"/>
                </a:solidFill>
                <a:latin typeface="Calibri"/>
                <a:ea typeface="Calibri"/>
                <a:cs typeface="Calibri"/>
                <a:sym typeface="Calibri"/>
              </a:rPr>
              <a:t>2.  DML – Data Manipulation Language</a:t>
            </a:r>
            <a:endParaRPr/>
          </a:p>
          <a:p>
            <a:pPr marL="0" marR="0" lvl="0" indent="0" algn="l" rtl="0">
              <a:spcBef>
                <a:spcPts val="0"/>
              </a:spcBef>
              <a:spcAft>
                <a:spcPts val="0"/>
              </a:spcAft>
              <a:buNone/>
            </a:pPr>
            <a:r>
              <a:rPr lang="en-IN" sz="2800">
                <a:solidFill>
                  <a:schemeClr val="dk1"/>
                </a:solidFill>
                <a:latin typeface="Calibri"/>
                <a:ea typeface="Calibri"/>
                <a:cs typeface="Calibri"/>
                <a:sym typeface="Calibri"/>
              </a:rPr>
              <a:t>       It allows us to manipulate the data present in the database      </a:t>
            </a:r>
            <a:endParaRPr/>
          </a:p>
          <a:p>
            <a:pPr marL="0" marR="0" lvl="0" indent="0" algn="l" rtl="0">
              <a:spcBef>
                <a:spcPts val="0"/>
              </a:spcBef>
              <a:spcAft>
                <a:spcPts val="0"/>
              </a:spcAft>
              <a:buNone/>
            </a:pPr>
            <a:r>
              <a:rPr lang="en-IN" sz="2800">
                <a:solidFill>
                  <a:schemeClr val="dk1"/>
                </a:solidFill>
                <a:latin typeface="Calibri"/>
                <a:ea typeface="Calibri"/>
                <a:cs typeface="Calibri"/>
                <a:sym typeface="Calibri"/>
              </a:rPr>
              <a:t>       instances like inserting , modifying , and deleting</a:t>
            </a:r>
            <a:endParaRPr/>
          </a:p>
          <a:p>
            <a:pPr marL="457200" marR="0" lvl="0" indent="-406400" algn="l" rtl="0">
              <a:spcBef>
                <a:spcPts val="0"/>
              </a:spcBef>
              <a:spcAft>
                <a:spcPts val="0"/>
              </a:spcAft>
              <a:buClr>
                <a:schemeClr val="dk1"/>
              </a:buClr>
              <a:buSzPts val="2800"/>
              <a:buFont typeface="Calibri"/>
              <a:buChar char="●"/>
            </a:pPr>
            <a:r>
              <a:rPr lang="en-IN" sz="2800">
                <a:solidFill>
                  <a:schemeClr val="dk1"/>
                </a:solidFill>
                <a:latin typeface="Calibri"/>
                <a:ea typeface="Calibri"/>
                <a:cs typeface="Calibri"/>
                <a:sym typeface="Calibri"/>
              </a:rPr>
              <a:t>List of DML commands:</a:t>
            </a:r>
            <a:endParaRPr/>
          </a:p>
          <a:p>
            <a:pPr marL="457200" marR="0" lvl="0" indent="-406400" algn="l" rtl="0">
              <a:spcBef>
                <a:spcPts val="0"/>
              </a:spcBef>
              <a:spcAft>
                <a:spcPts val="0"/>
              </a:spcAft>
              <a:buClr>
                <a:schemeClr val="dk1"/>
              </a:buClr>
              <a:buSzPts val="2800"/>
              <a:buFont typeface="Calibri"/>
              <a:buChar char="➢"/>
            </a:pPr>
            <a:r>
              <a:rPr lang="en-IN" sz="2800">
                <a:solidFill>
                  <a:schemeClr val="dk1"/>
                </a:solidFill>
                <a:latin typeface="Calibri"/>
                <a:ea typeface="Calibri"/>
                <a:cs typeface="Calibri"/>
                <a:sym typeface="Calibri"/>
              </a:rPr>
              <a:t>Insert – Used to insert data into a table</a:t>
            </a:r>
            <a:endParaRPr/>
          </a:p>
          <a:p>
            <a:pPr marL="457200" marR="0" lvl="0" indent="-406400" algn="l" rtl="0">
              <a:spcBef>
                <a:spcPts val="0"/>
              </a:spcBef>
              <a:spcAft>
                <a:spcPts val="0"/>
              </a:spcAft>
              <a:buClr>
                <a:schemeClr val="dk1"/>
              </a:buClr>
              <a:buSzPts val="2800"/>
              <a:buFont typeface="Calibri"/>
              <a:buChar char="➢"/>
            </a:pPr>
            <a:r>
              <a:rPr lang="en-IN" sz="2800">
                <a:solidFill>
                  <a:schemeClr val="dk1"/>
                </a:solidFill>
                <a:latin typeface="Calibri"/>
                <a:ea typeface="Calibri"/>
                <a:cs typeface="Calibri"/>
                <a:sym typeface="Calibri"/>
              </a:rPr>
              <a:t>Update – Used to update existing data within a table</a:t>
            </a:r>
            <a:endParaRPr/>
          </a:p>
          <a:p>
            <a:pPr marL="457200" marR="0" lvl="0" indent="-406400" algn="l" rtl="0">
              <a:spcBef>
                <a:spcPts val="0"/>
              </a:spcBef>
              <a:spcAft>
                <a:spcPts val="0"/>
              </a:spcAft>
              <a:buClr>
                <a:schemeClr val="dk1"/>
              </a:buClr>
              <a:buSzPts val="2800"/>
              <a:buFont typeface="Calibri"/>
              <a:buChar char="➢"/>
            </a:pPr>
            <a:r>
              <a:rPr lang="en-IN" sz="2800">
                <a:solidFill>
                  <a:schemeClr val="dk1"/>
                </a:solidFill>
                <a:latin typeface="Calibri"/>
                <a:ea typeface="Calibri"/>
                <a:cs typeface="Calibri"/>
                <a:sym typeface="Calibri"/>
              </a:rPr>
              <a:t>Delete – Delete records from a database table</a:t>
            </a:r>
            <a:endParaRPr/>
          </a:p>
          <a:p>
            <a:pPr marL="457200" marR="0" lvl="0" indent="-406400" algn="l" rtl="0">
              <a:spcBef>
                <a:spcPts val="0"/>
              </a:spcBef>
              <a:spcAft>
                <a:spcPts val="0"/>
              </a:spcAft>
              <a:buClr>
                <a:schemeClr val="dk1"/>
              </a:buClr>
              <a:buSzPts val="2800"/>
              <a:buFont typeface="Calibri"/>
              <a:buChar char="➢"/>
            </a:pPr>
            <a:r>
              <a:rPr lang="en-IN" sz="2800">
                <a:solidFill>
                  <a:schemeClr val="dk1"/>
                </a:solidFill>
                <a:latin typeface="Calibri"/>
                <a:ea typeface="Calibri"/>
                <a:cs typeface="Calibri"/>
                <a:sym typeface="Calibri"/>
              </a:rPr>
              <a:t>Lock – Table control Concurrency</a:t>
            </a:r>
            <a:endParaRPr/>
          </a:p>
          <a:p>
            <a:pPr marL="0" marR="0" lvl="0" indent="0" algn="l" rtl="0">
              <a:spcBef>
                <a:spcPts val="0"/>
              </a:spcBef>
              <a:spcAft>
                <a:spcPts val="0"/>
              </a:spcAft>
              <a:buNone/>
            </a:pPr>
            <a:r>
              <a:rPr lang="en-IN" sz="2800">
                <a:solidFill>
                  <a:schemeClr val="dk1"/>
                </a:solidFill>
                <a:latin typeface="Calibri"/>
                <a:ea typeface="Calibri"/>
                <a:cs typeface="Calibri"/>
                <a:sym typeface="Calibri"/>
              </a:rPr>
              <a:t>	</a:t>
            </a:r>
            <a:endParaRPr/>
          </a:p>
          <a:p>
            <a:pPr marL="0" marR="0" lvl="0" indent="0" algn="l" rtl="0">
              <a:spcBef>
                <a:spcPts val="0"/>
              </a:spcBef>
              <a:spcAft>
                <a:spcPts val="0"/>
              </a:spcAft>
              <a:buNone/>
            </a:pPr>
            <a:r>
              <a:rPr lang="en-IN" sz="2800">
                <a:solidFill>
                  <a:schemeClr val="dk1"/>
                </a:solidFill>
                <a:latin typeface="Calibri"/>
                <a:ea typeface="Calibri"/>
                <a:cs typeface="Calibri"/>
                <a:sym typeface="Calibri"/>
              </a:rPr>
              <a:t>	</a:t>
            </a:r>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3862</TotalTime>
  <Words>3060</Words>
  <Application>Microsoft Office PowerPoint</Application>
  <PresentationFormat>Widescreen</PresentationFormat>
  <Paragraphs>258</Paragraphs>
  <Slides>53</Slides>
  <Notes>51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53</vt:i4>
      </vt:variant>
    </vt:vector>
  </HeadingPairs>
  <TitlesOfParts>
    <vt:vector size="58" baseType="lpstr">
      <vt:lpstr>Courier New</vt:lpstr>
      <vt:lpstr>Roboto</vt:lpstr>
      <vt:lpstr>Calibri</vt:lpstr>
      <vt:lpstr>Arial</vt:lpstr>
      <vt:lpstr>Office Theme</vt:lpstr>
      <vt:lpstr>MYSQL</vt:lpstr>
      <vt:lpstr>WHAT IS DATABASE?</vt:lpstr>
      <vt:lpstr>What is RDBMS?</vt:lpstr>
      <vt:lpstr>What and Why is SQL?</vt:lpstr>
      <vt:lpstr>Few Common Software of database</vt:lpstr>
      <vt:lpstr>Popular MySQL Editors</vt:lpstr>
      <vt:lpstr>Installation of MYSQL Workbench</vt:lpstr>
      <vt:lpstr>Types of SQL Queries</vt:lpstr>
      <vt:lpstr>Types of SQL Queries</vt:lpstr>
      <vt:lpstr>Types of SQL Queries</vt:lpstr>
      <vt:lpstr>Types of SQL Queries</vt:lpstr>
      <vt:lpstr>COMMON MySQL DATA TYPES</vt:lpstr>
      <vt:lpstr>PowerPoint Presentation</vt:lpstr>
      <vt:lpstr>DATABASE ADMINISTRATION</vt:lpstr>
      <vt:lpstr>PowerPoint Presentation</vt:lpstr>
      <vt:lpstr>ALTER TABLE AND SCHEMAS</vt:lpstr>
      <vt:lpstr>INSERT and UPDATING RECORDS</vt:lpstr>
      <vt:lpstr>DELETE RECORDS AND TRUNCATE TABLE</vt:lpstr>
      <vt:lpstr>SELECT INTO</vt:lpstr>
      <vt:lpstr>BIG 6 ELEMENTS of a SQL SELECT STATEMENT</vt:lpstr>
      <vt:lpstr>PowerPoint Presentation</vt:lpstr>
      <vt:lpstr>PowerPoint Presentation</vt:lpstr>
      <vt:lpstr>PowerPoint Presentation</vt:lpstr>
      <vt:lpstr>WHERE clause specifies criteria for filtering the records of your result set. It can filter records using any of these logical operators. It will come after FROM clause. Using AND and OR we can use multiple filter at same time. Together using both clauses is a powerful.</vt:lpstr>
      <vt:lpstr>PowerPoint Presentation</vt:lpstr>
      <vt:lpstr>LIKE Operator</vt:lpstr>
      <vt:lpstr>LIKE operator</vt:lpstr>
      <vt:lpstr>Group BY – It allows us to perform segment analysis on our data at various levels of granularity. You can use multiple columns for grouping if needed. Combining GROUP BY with aggregate functions like COUNT or SUM to specify how values are summarized for each group.</vt:lpstr>
      <vt:lpstr>AGGREGATE FUNCTIONS</vt:lpstr>
      <vt:lpstr>HAVING – It is an optional clause you can use with GROUP BY to limit your result set to group which certain logic criteria. It comes after GROUP BY and before ORDER BY.</vt:lpstr>
      <vt:lpstr>Difference between WHERE and HAVING</vt:lpstr>
      <vt:lpstr>ORDER BY – It let you result sorted. It defaults to ascending order but can be modified to sort in descending order also.</vt:lpstr>
      <vt:lpstr>CONSTRAINTS</vt:lpstr>
      <vt:lpstr>PowerPoint Presentation</vt:lpstr>
      <vt:lpstr>NORMALIZATION</vt:lpstr>
      <vt:lpstr>JOINS</vt:lpstr>
      <vt:lpstr>COMMON JOIN TYPES</vt:lpstr>
      <vt:lpstr>INNER JOIN</vt:lpstr>
      <vt:lpstr>LEFT JOIN and RIGHT JOIN</vt:lpstr>
      <vt:lpstr>FULL OUTER JOIN</vt:lpstr>
      <vt:lpstr>BRIDGING</vt:lpstr>
      <vt:lpstr>PowerPoint Presentation</vt:lpstr>
      <vt:lpstr>UNION</vt:lpstr>
      <vt:lpstr>UNION VS UNION ALL</vt:lpstr>
      <vt:lpstr>CASE STATEMENTS</vt:lpstr>
      <vt:lpstr>PIVOTING DATA WITH COUNT &amp; CASE</vt:lpstr>
      <vt:lpstr>MY SQL functions</vt:lpstr>
      <vt:lpstr>Date and Time functions</vt:lpstr>
      <vt:lpstr>User defined functions</vt:lpstr>
      <vt:lpstr>Indexes</vt:lpstr>
      <vt:lpstr>Temporary tables</vt:lpstr>
      <vt:lpstr>STORED PROCEDURE</vt:lpstr>
      <vt:lpstr>TRIGGERS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MYSQL</dc:title>
  <dc:creator>Ved Prakash</dc:creator>
  <cp:lastModifiedBy>Ved Prakash</cp:lastModifiedBy>
  <cp:revision>4</cp:revision>
  <dcterms:modified xsi:type="dcterms:W3CDTF">2023-07-08T13:07:02Z</dcterms:modified>
</cp:coreProperties>
</file>